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1" r:id="rId22"/>
    <p:sldMasterId id="2147483758" r:id="rId23"/>
    <p:sldMasterId id="2147483762" r:id="rId24"/>
    <p:sldMasterId id="2147483766" r:id="rId25"/>
    <p:sldMasterId id="2147483770" r:id="rId26"/>
  </p:sldMasterIdLst>
  <p:notesMasterIdLst>
    <p:notesMasterId r:id="rId58"/>
  </p:notesMasterIdLst>
  <p:handoutMasterIdLst>
    <p:handoutMasterId r:id="rId59"/>
  </p:handoutMasterIdLst>
  <p:sldIdLst>
    <p:sldId id="261" r:id="rId27"/>
    <p:sldId id="262" r:id="rId28"/>
    <p:sldId id="263" r:id="rId29"/>
    <p:sldId id="264" r:id="rId30"/>
    <p:sldId id="265" r:id="rId31"/>
    <p:sldId id="266" r:id="rId32"/>
    <p:sldId id="267" r:id="rId33"/>
    <p:sldId id="268" r:id="rId34"/>
    <p:sldId id="269" r:id="rId35"/>
    <p:sldId id="270" r:id="rId36"/>
    <p:sldId id="271" r:id="rId37"/>
    <p:sldId id="293" r:id="rId38"/>
    <p:sldId id="272" r:id="rId39"/>
    <p:sldId id="290" r:id="rId40"/>
    <p:sldId id="274" r:id="rId41"/>
    <p:sldId id="295" r:id="rId42"/>
    <p:sldId id="298" r:id="rId43"/>
    <p:sldId id="277" r:id="rId44"/>
    <p:sldId id="278" r:id="rId45"/>
    <p:sldId id="279" r:id="rId46"/>
    <p:sldId id="280" r:id="rId47"/>
    <p:sldId id="281" r:id="rId48"/>
    <p:sldId id="282" r:id="rId49"/>
    <p:sldId id="2065" r:id="rId50"/>
    <p:sldId id="2064" r:id="rId51"/>
    <p:sldId id="284" r:id="rId52"/>
    <p:sldId id="285" r:id="rId53"/>
    <p:sldId id="286" r:id="rId54"/>
    <p:sldId id="287" r:id="rId55"/>
    <p:sldId id="288" r:id="rId56"/>
    <p:sldId id="289"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6FF"/>
    <a:srgbClr val="FFFFFF"/>
    <a:srgbClr val="093354"/>
    <a:srgbClr val="053C6A"/>
    <a:srgbClr val="FBFBFB"/>
    <a:srgbClr val="675D5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91756-0043-4974-B177-075EE0C5B3C9}" v="41" dt="2023-09-05T09:06:56.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73" autoAdjust="0"/>
  </p:normalViewPr>
  <p:slideViewPr>
    <p:cSldViewPr snapToGrid="0">
      <p:cViewPr varScale="1">
        <p:scale>
          <a:sx n="72" d="100"/>
          <a:sy n="72" d="100"/>
        </p:scale>
        <p:origin x="2034"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3.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2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A12A7FB-C3E4-458E-9330-FFDA791D709E}" type="datetimeFigureOut">
              <a:rPr lang="en-US" smtClean="0"/>
              <a:t>9/5/2023</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A915D19-1439-4187-8EFF-F3A149298D40}" type="slidenum">
              <a:rPr lang="en-US" smtClean="0"/>
              <a:t>‹Nr.›</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Platshållare för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189D0DD-81A8-480E-886F-2C5E662EB20D}" type="datetimeFigureOut">
              <a:rPr lang="en-US" smtClean="0"/>
              <a:t>9/5/2023</a:t>
            </a:fld>
            <a:endParaRPr lang="en-US"/>
          </a:p>
        </p:txBody>
      </p:sp>
      <p:sp>
        <p:nvSpPr>
          <p:cNvPr id="4" name="Platshållare för bildobjekt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Platshållare för anteckninga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Platshållare för bild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4018D2-26EA-4626-92F2-1F10E443FD0D}" type="slidenum">
              <a:rPr lang="en-US" smtClean="0"/>
              <a:t>‹Nr.›</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cs typeface="Calibri"/>
              </a:rPr>
              <a:t>Diese Präsentation dient vor allem der internen Aufklärung und der Verknüpfung von Beckenbodenfunktionsstörungen mit unseren Produkten (und intermittierendem Katheterismus und transanaler Irrigation). Einige Folien können extern verwendet werden, aber der Schwerpunkt liegt auf der internen Schulung, um das Bewusstsein für BeBo Dysfunktionen zu schärfen und wie IK und TAI als Behandlungsoptionen eingesetzt werden können.</a:t>
            </a:r>
            <a:endParaRPr lang="en-US" noProof="0" dirty="0">
              <a:cs typeface="Calibri"/>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E68CD13-AFFF-414C-87E0-1F983A7571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F703DED-65D8-4E89-85EE-4FAEDE7CFC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Ziel der Folie: Definition der Stuhlinkontinenz</a:t>
            </a:r>
          </a:p>
          <a:p>
            <a:pPr eaLnBrk="1" hangingPunct="1">
              <a:spcBef>
                <a:spcPct val="0"/>
              </a:spcBef>
            </a:pPr>
            <a:endParaRPr lang="en-GB" altLang="en-US" dirty="0"/>
          </a:p>
          <a:p>
            <a:pPr eaLnBrk="1" hangingPunct="1">
              <a:spcBef>
                <a:spcPct val="0"/>
              </a:spcBef>
            </a:pPr>
            <a:r>
              <a:rPr lang="en-GB" altLang="en-US" dirty="0"/>
              <a:t>Beim Stuhlgang kann es sich um Gas, flüssigen oder festen Stuhl handeln, der entweder als Drang, die Toilette nicht rechtzeitig zu erreichen, oder unbewusst auftritt. Der Stuhlgang kann verschiedene Ursachen haben, z. B. Verstopfung (überfüllter Mastdarm), die einen Überlauf verursacht, oder ein geschwächter Schließmuskel.</a:t>
            </a:r>
          </a:p>
        </p:txBody>
      </p:sp>
      <p:sp>
        <p:nvSpPr>
          <p:cNvPr id="23556" name="Slide Number Placeholder 3">
            <a:extLst>
              <a:ext uri="{FF2B5EF4-FFF2-40B4-BE49-F238E27FC236}">
                <a16:creationId xmlns:a16="http://schemas.microsoft.com/office/drawing/2014/main" id="{7DBE82D2-CAAC-41B0-B25B-8F42B94353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25386-711B-41CB-BB76-2DC5AD484F1B}" type="slidenum">
              <a:rPr kumimoji="0" lang="en-GB" altLang="en-US" sz="13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3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70262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latin typeface="Lato-Regular"/>
              </a:rPr>
              <a:t>Ziel der Folie: Beschreiben Sie, warum es wichtig ist, über Beckenbodenfunktionsstörungen zu sprechen.</a:t>
            </a:r>
          </a:p>
          <a:p>
            <a:pPr algn="l"/>
            <a:endParaRPr lang="en-US" sz="1800" dirty="0">
              <a:latin typeface="Lato-Regular"/>
            </a:endParaRPr>
          </a:p>
          <a:p>
            <a:pPr algn="l"/>
            <a:r>
              <a:rPr lang="en-US" sz="1800" dirty="0">
                <a:latin typeface="Lato-Regular"/>
              </a:rPr>
              <a:t>Eine der Hauptfolgen von BD bei Frauen ist die Beeinträchtigung ihrer Lebensqualität, die sich auf das </a:t>
            </a:r>
            <a:r>
              <a:rPr lang="en-US" sz="1800" dirty="0">
                <a:solidFill>
                  <a:srgbClr val="000000"/>
                </a:solidFill>
                <a:latin typeface="Lato-Regular"/>
              </a:rPr>
              <a:t>soziale, psychologische, berufliche, häusliche, körperliche und sexuelle Leben </a:t>
            </a:r>
            <a:r>
              <a:rPr lang="en-US" sz="1800" dirty="0">
                <a:latin typeface="Lato-Regular"/>
              </a:rPr>
              <a:t>der Frauen auswirkt</a:t>
            </a:r>
            <a:r>
              <a:rPr lang="en-US" sz="1800" dirty="0">
                <a:solidFill>
                  <a:srgbClr val="0000FF"/>
                </a:solidFill>
                <a:latin typeface="Lato-Regular"/>
              </a:rPr>
              <a:t>. </a:t>
            </a:r>
            <a:r>
              <a:rPr lang="en-US" sz="1800" dirty="0" err="1">
                <a:solidFill>
                  <a:srgbClr val="0000FF"/>
                </a:solidFill>
                <a:latin typeface="Lato-Regular"/>
              </a:rPr>
              <a:t>Symptome</a:t>
            </a:r>
            <a:r>
              <a:rPr lang="en-US" sz="1800" dirty="0">
                <a:solidFill>
                  <a:srgbClr val="0000FF"/>
                </a:solidFill>
                <a:latin typeface="Lato-Regular"/>
              </a:rPr>
              <a:t> </a:t>
            </a:r>
            <a:r>
              <a:rPr lang="en-US" sz="1800" dirty="0" err="1">
                <a:solidFill>
                  <a:srgbClr val="0000FF"/>
                </a:solidFill>
                <a:latin typeface="Lato-Regular"/>
              </a:rPr>
              <a:t>betreffen</a:t>
            </a:r>
            <a:r>
              <a:rPr lang="en-US" sz="1800" dirty="0">
                <a:solidFill>
                  <a:srgbClr val="0000FF"/>
                </a:solidFill>
                <a:latin typeface="Lato-Regular"/>
              </a:rPr>
              <a:t> </a:t>
            </a:r>
            <a:r>
              <a:rPr lang="en-US" sz="1800" dirty="0" err="1">
                <a:solidFill>
                  <a:srgbClr val="0000FF"/>
                </a:solidFill>
                <a:latin typeface="Lato-Regular"/>
              </a:rPr>
              <a:t>Männer</a:t>
            </a:r>
            <a:r>
              <a:rPr lang="en-US" sz="1800" dirty="0">
                <a:solidFill>
                  <a:srgbClr val="0000FF"/>
                </a:solidFill>
                <a:latin typeface="Lato-Regular"/>
              </a:rPr>
              <a:t> </a:t>
            </a:r>
            <a:r>
              <a:rPr lang="en-US" sz="1800" dirty="0" err="1">
                <a:solidFill>
                  <a:srgbClr val="0000FF"/>
                </a:solidFill>
                <a:latin typeface="Lato-Regular"/>
              </a:rPr>
              <a:t>ebenfalls</a:t>
            </a:r>
            <a:endParaRPr lang="en-US" sz="1800" dirty="0">
              <a:solidFill>
                <a:srgbClr val="0000FF"/>
              </a:solidFill>
              <a:latin typeface="Lato-Regular"/>
            </a:endParaRPr>
          </a:p>
          <a:p>
            <a:pPr algn="l"/>
            <a:endParaRPr lang="en-US" sz="1800" dirty="0">
              <a:solidFill>
                <a:srgbClr val="0000FF"/>
              </a:solidFill>
              <a:latin typeface="Lato-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6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latin typeface="Lato-Regular"/>
              </a:rPr>
              <a:t>Ziel der Folie: Beschreiben Sie, warum es wichtig ist, über Beckenbodenfunktionsstörungen zu sprechen.</a:t>
            </a:r>
          </a:p>
          <a:p>
            <a:pPr algn="l"/>
            <a:endParaRPr lang="en-US" sz="1800">
              <a:latin typeface="Lato-Regular"/>
            </a:endParaRPr>
          </a:p>
          <a:p>
            <a:r>
              <a:rPr lang="en-US"/>
              <a:t>Inkontinenz wirkt sich auch auf die Arbeit aus. In einer Querschnittsstudie mit 2326 erwerbstätigen US-Bürgern berichteten 33 % über Urinverlust. Inkontinenz am Arbeitsplatz wurde am häufigsten durch häufige Toilettenpausen und das Tragen von Einlagen bewältigt. </a:t>
            </a:r>
          </a:p>
          <a:p>
            <a:r>
              <a:rPr lang="en-US"/>
              <a:t>Von den Frauen mit schwerwiegenden Symptomen berichteten 88 % über zumindest einige negative Auswirkungen auf die Konzentration, das Selbstvertrauen, die Fähigkeit, Aufgaben ohne Unterbrechung zu erledigen, oder die Ausübung körperlicher Tätigkeiten bei der Arbeit.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02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Ziel</a:t>
            </a:r>
            <a:r>
              <a:rPr lang="en-US" dirty="0">
                <a:cs typeface="Calibri"/>
              </a:rPr>
              <a:t> der Folie: </a:t>
            </a:r>
            <a:r>
              <a:rPr lang="en-US" dirty="0" err="1">
                <a:cs typeface="Calibri"/>
              </a:rPr>
              <a:t>Aufzeigen</a:t>
            </a:r>
            <a:r>
              <a:rPr lang="en-US" dirty="0">
                <a:cs typeface="Calibri"/>
              </a:rPr>
              <a:t> der </a:t>
            </a:r>
            <a:r>
              <a:rPr lang="en-US" dirty="0" err="1">
                <a:cs typeface="Calibri"/>
              </a:rPr>
              <a:t>Auswirkungen</a:t>
            </a:r>
            <a:r>
              <a:rPr lang="en-US" dirty="0">
                <a:cs typeface="Calibri"/>
              </a:rPr>
              <a:t> von </a:t>
            </a:r>
            <a:r>
              <a:rPr lang="en-US" dirty="0" err="1">
                <a:cs typeface="Calibri"/>
              </a:rPr>
              <a:t>Beckenbodenbeschwerden</a:t>
            </a:r>
            <a:r>
              <a:rPr lang="en-US" dirty="0">
                <a:cs typeface="Calibri"/>
              </a:rPr>
              <a:t> auf die </a:t>
            </a:r>
            <a:r>
              <a:rPr lang="en-US" dirty="0" err="1">
                <a:cs typeface="Calibri"/>
              </a:rPr>
              <a:t>körperliche</a:t>
            </a:r>
            <a:r>
              <a:rPr lang="en-US" dirty="0">
                <a:cs typeface="Calibri"/>
              </a:rPr>
              <a:t> </a:t>
            </a:r>
            <a:r>
              <a:rPr lang="en-US" dirty="0" err="1">
                <a:cs typeface="Calibri"/>
              </a:rPr>
              <a:t>Aktivität</a:t>
            </a:r>
            <a:endParaRPr lang="en-US" dirty="0">
              <a:cs typeface="Calibri"/>
            </a:endParaRPr>
          </a:p>
          <a:p>
            <a:endParaRPr lang="en-US" dirty="0">
              <a:cs typeface="Calibri"/>
            </a:endParaRPr>
          </a:p>
          <a:p>
            <a:r>
              <a:rPr lang="en-US" dirty="0">
                <a:cs typeface="Calibri"/>
              </a:rPr>
              <a:t>Dies </a:t>
            </a:r>
            <a:r>
              <a:rPr lang="en-US" dirty="0" err="1">
                <a:cs typeface="Calibri"/>
              </a:rPr>
              <a:t>ist</a:t>
            </a:r>
            <a:r>
              <a:rPr lang="en-US" dirty="0">
                <a:cs typeface="Calibri"/>
              </a:rPr>
              <a:t> </a:t>
            </a:r>
            <a:r>
              <a:rPr lang="en-US" dirty="0" err="1">
                <a:cs typeface="Calibri"/>
              </a:rPr>
              <a:t>wichtig</a:t>
            </a:r>
            <a:r>
              <a:rPr lang="en-US" dirty="0">
                <a:cs typeface="Calibri"/>
              </a:rPr>
              <a:t>, da </a:t>
            </a:r>
            <a:r>
              <a:rPr lang="en-US" dirty="0" err="1">
                <a:cs typeface="Calibri"/>
              </a:rPr>
              <a:t>körperliche</a:t>
            </a:r>
            <a:r>
              <a:rPr lang="en-US" dirty="0">
                <a:cs typeface="Calibri"/>
              </a:rPr>
              <a:t> </a:t>
            </a:r>
            <a:r>
              <a:rPr lang="en-US" u="sng" dirty="0" err="1">
                <a:cs typeface="Calibri"/>
              </a:rPr>
              <a:t>Inaktivität</a:t>
            </a:r>
            <a:r>
              <a:rPr lang="en-US" u="sng" dirty="0">
                <a:cs typeface="Calibri"/>
              </a:rPr>
              <a:t> </a:t>
            </a:r>
            <a:r>
              <a:rPr lang="en-US" dirty="0" err="1">
                <a:cs typeface="Calibri"/>
              </a:rPr>
              <a:t>ein</a:t>
            </a:r>
            <a:r>
              <a:rPr lang="en-US" dirty="0">
                <a:cs typeface="Calibri"/>
              </a:rPr>
              <a:t> </a:t>
            </a:r>
            <a:r>
              <a:rPr lang="en-US" dirty="0" err="1">
                <a:cs typeface="Calibri"/>
              </a:rPr>
              <a:t>Hauptrisiko</a:t>
            </a:r>
            <a:r>
              <a:rPr lang="en-US" dirty="0">
                <a:cs typeface="Calibri"/>
              </a:rPr>
              <a:t> für </a:t>
            </a:r>
            <a:r>
              <a:rPr lang="en-US" dirty="0" err="1">
                <a:cs typeface="Calibri"/>
              </a:rPr>
              <a:t>vorzeitigen</a:t>
            </a:r>
            <a:r>
              <a:rPr lang="en-US" dirty="0">
                <a:cs typeface="Calibri"/>
              </a:rPr>
              <a:t> Tod </a:t>
            </a:r>
            <a:r>
              <a:rPr lang="en-US" dirty="0" err="1">
                <a:cs typeface="Calibri"/>
              </a:rPr>
              <a:t>oder</a:t>
            </a:r>
            <a:r>
              <a:rPr lang="en-US" dirty="0">
                <a:cs typeface="Calibri"/>
              </a:rPr>
              <a:t> </a:t>
            </a:r>
            <a:r>
              <a:rPr lang="en-US" dirty="0" err="1">
                <a:cs typeface="Calibri"/>
              </a:rPr>
              <a:t>Krankheiten</a:t>
            </a:r>
            <a:r>
              <a:rPr lang="en-US" dirty="0">
                <a:cs typeface="Calibri"/>
              </a:rPr>
              <a:t> </a:t>
            </a:r>
            <a:r>
              <a:rPr lang="en-US" dirty="0" err="1">
                <a:cs typeface="Calibri"/>
              </a:rPr>
              <a:t>wie</a:t>
            </a:r>
            <a:r>
              <a:rPr lang="en-US" dirty="0">
                <a:cs typeface="Calibri"/>
              </a:rPr>
              <a:t> </a:t>
            </a:r>
            <a:r>
              <a:rPr lang="en-US" dirty="0" err="1">
                <a:cs typeface="Calibri"/>
              </a:rPr>
              <a:t>Herzkrankheiten</a:t>
            </a:r>
            <a:r>
              <a:rPr lang="en-US" dirty="0">
                <a:cs typeface="Calibri"/>
              </a:rPr>
              <a:t>, Krebs, </a:t>
            </a:r>
            <a:r>
              <a:rPr lang="en-US" dirty="0" err="1">
                <a:cs typeface="Calibri"/>
              </a:rPr>
              <a:t>chronische</a:t>
            </a:r>
            <a:r>
              <a:rPr lang="en-US" dirty="0">
                <a:cs typeface="Calibri"/>
              </a:rPr>
              <a:t> </a:t>
            </a:r>
            <a:r>
              <a:rPr lang="en-US" dirty="0" err="1">
                <a:cs typeface="Calibri"/>
              </a:rPr>
              <a:t>Atemwegserkrankungen</a:t>
            </a:r>
            <a:r>
              <a:rPr lang="en-US" dirty="0">
                <a:cs typeface="Calibri"/>
              </a:rPr>
              <a:t> und Diabetes </a:t>
            </a:r>
            <a:r>
              <a:rPr lang="en-US" dirty="0" err="1">
                <a:cs typeface="Calibri"/>
              </a:rPr>
              <a:t>darstellt</a:t>
            </a:r>
            <a:r>
              <a:rPr lang="en-US" dirty="0">
                <a:cs typeface="Calibri"/>
              </a:rPr>
              <a:t> und in </a:t>
            </a:r>
            <a:r>
              <a:rPr lang="en-US" dirty="0" err="1">
                <a:cs typeface="Calibri"/>
              </a:rPr>
              <a:t>Verbindung</a:t>
            </a:r>
            <a:r>
              <a:rPr lang="en-US" dirty="0">
                <a:cs typeface="Calibri"/>
              </a:rPr>
              <a:t> </a:t>
            </a:r>
            <a:r>
              <a:rPr lang="en-US" dirty="0" err="1">
                <a:cs typeface="Calibri"/>
              </a:rPr>
              <a:t>mit</a:t>
            </a:r>
            <a:r>
              <a:rPr lang="en-US" dirty="0">
                <a:cs typeface="Calibri"/>
              </a:rPr>
              <a:t> </a:t>
            </a:r>
            <a:r>
              <a:rPr lang="en-US" dirty="0" err="1">
                <a:cs typeface="Calibri"/>
              </a:rPr>
              <a:t>Fettleibigkeit</a:t>
            </a:r>
            <a:r>
              <a:rPr lang="en-US" dirty="0">
                <a:cs typeface="Calibri"/>
              </a:rPr>
              <a:t> </a:t>
            </a:r>
            <a:r>
              <a:rPr lang="en-US" dirty="0" err="1">
                <a:cs typeface="Calibri"/>
              </a:rPr>
              <a:t>eine</a:t>
            </a:r>
            <a:r>
              <a:rPr lang="en-US" dirty="0">
                <a:cs typeface="Calibri"/>
              </a:rPr>
              <a:t> der </a:t>
            </a:r>
            <a:r>
              <a:rPr lang="en-US" dirty="0" err="1">
                <a:cs typeface="Calibri"/>
              </a:rPr>
              <a:t>Hauptursachen</a:t>
            </a:r>
            <a:r>
              <a:rPr lang="en-US" dirty="0">
                <a:cs typeface="Calibri"/>
              </a:rPr>
              <a:t> für die </a:t>
            </a:r>
            <a:r>
              <a:rPr lang="en-US" dirty="0" err="1">
                <a:cs typeface="Calibri"/>
              </a:rPr>
              <a:t>Krankheitslast</a:t>
            </a:r>
            <a:r>
              <a:rPr lang="en-US" dirty="0">
                <a:cs typeface="Calibri"/>
              </a:rPr>
              <a:t> </a:t>
            </a:r>
            <a:r>
              <a:rPr lang="en-US" dirty="0" err="1">
                <a:cs typeface="Calibri"/>
              </a:rPr>
              <a:t>ist</a:t>
            </a:r>
            <a:r>
              <a:rPr lang="en-US" dirty="0">
                <a:cs typeface="Calibri"/>
              </a:rPr>
              <a:t> und </a:t>
            </a:r>
            <a:r>
              <a:rPr lang="en-US" dirty="0" err="1">
                <a:cs typeface="Calibri"/>
              </a:rPr>
              <a:t>weltweit</a:t>
            </a:r>
            <a:r>
              <a:rPr lang="en-US" dirty="0">
                <a:cs typeface="Calibri"/>
              </a:rPr>
              <a:t> </a:t>
            </a:r>
            <a:r>
              <a:rPr lang="en-US" dirty="0" err="1">
                <a:cs typeface="Calibri"/>
              </a:rPr>
              <a:t>eine</a:t>
            </a:r>
            <a:r>
              <a:rPr lang="en-US" dirty="0">
                <a:cs typeface="Calibri"/>
              </a:rPr>
              <a:t> </a:t>
            </a:r>
            <a:r>
              <a:rPr lang="en-US" dirty="0" err="1">
                <a:cs typeface="Calibri"/>
              </a:rPr>
              <a:t>erhebliche</a:t>
            </a:r>
            <a:r>
              <a:rPr lang="en-US" dirty="0">
                <a:cs typeface="Calibri"/>
              </a:rPr>
              <a:t> </a:t>
            </a:r>
            <a:r>
              <a:rPr lang="en-US" dirty="0" err="1">
                <a:cs typeface="Calibri"/>
              </a:rPr>
              <a:t>wirtschaftliche</a:t>
            </a:r>
            <a:r>
              <a:rPr lang="en-US" dirty="0">
                <a:cs typeface="Calibri"/>
              </a:rPr>
              <a:t> </a:t>
            </a:r>
            <a:r>
              <a:rPr lang="en-US" dirty="0" err="1">
                <a:cs typeface="Calibri"/>
              </a:rPr>
              <a:t>Belastung</a:t>
            </a:r>
            <a:r>
              <a:rPr lang="en-US" dirty="0">
                <a:cs typeface="Calibri"/>
              </a:rPr>
              <a:t> </a:t>
            </a:r>
            <a:r>
              <a:rPr lang="en-US" dirty="0" err="1">
                <a:cs typeface="Calibri"/>
              </a:rPr>
              <a:t>darstellt</a:t>
            </a:r>
            <a:r>
              <a:rPr lang="en-US" dirty="0">
                <a:cs typeface="Calibri"/>
              </a:rPr>
              <a:t>. </a:t>
            </a:r>
          </a:p>
          <a:p>
            <a:endParaRPr lang="en-US" dirty="0">
              <a:cs typeface="Calibri"/>
            </a:endParaRPr>
          </a:p>
          <a:p>
            <a:r>
              <a:rPr lang="en-US" dirty="0" err="1">
                <a:cs typeface="Calibri"/>
              </a:rPr>
              <a:t>Inkontinenz</a:t>
            </a:r>
            <a:r>
              <a:rPr lang="en-US" dirty="0">
                <a:cs typeface="Calibri"/>
              </a:rPr>
              <a:t> </a:t>
            </a:r>
            <a:r>
              <a:rPr lang="en-US" dirty="0" err="1">
                <a:cs typeface="Calibri"/>
              </a:rPr>
              <a:t>ist</a:t>
            </a:r>
            <a:r>
              <a:rPr lang="en-US" dirty="0">
                <a:cs typeface="Calibri"/>
              </a:rPr>
              <a:t> </a:t>
            </a:r>
            <a:r>
              <a:rPr lang="en-US" dirty="0" err="1">
                <a:cs typeface="Calibri"/>
              </a:rPr>
              <a:t>ein</a:t>
            </a:r>
            <a:r>
              <a:rPr lang="en-US" dirty="0">
                <a:cs typeface="Calibri"/>
              </a:rPr>
              <a:t> </a:t>
            </a:r>
            <a:r>
              <a:rPr lang="en-US" dirty="0" err="1">
                <a:cs typeface="Calibri"/>
              </a:rPr>
              <a:t>Hindernis</a:t>
            </a:r>
            <a:r>
              <a:rPr lang="en-US" dirty="0">
                <a:cs typeface="Calibri"/>
              </a:rPr>
              <a:t> für </a:t>
            </a:r>
            <a:r>
              <a:rPr lang="en-US" dirty="0" err="1">
                <a:cs typeface="Calibri"/>
              </a:rPr>
              <a:t>körperliche</a:t>
            </a:r>
            <a:r>
              <a:rPr lang="en-US" dirty="0">
                <a:cs typeface="Calibri"/>
              </a:rPr>
              <a:t> </a:t>
            </a:r>
            <a:r>
              <a:rPr lang="en-US" dirty="0" err="1">
                <a:cs typeface="Calibri"/>
              </a:rPr>
              <a:t>Betätigung</a:t>
            </a:r>
            <a:r>
              <a:rPr lang="en-US" dirty="0">
                <a:cs typeface="Calibri"/>
              </a:rPr>
              <a:t>, und </a:t>
            </a:r>
            <a:r>
              <a:rPr lang="en-US" dirty="0" err="1">
                <a:cs typeface="Calibri"/>
              </a:rPr>
              <a:t>körperliche</a:t>
            </a:r>
            <a:r>
              <a:rPr lang="en-US" dirty="0">
                <a:cs typeface="Calibri"/>
              </a:rPr>
              <a:t> </a:t>
            </a:r>
            <a:r>
              <a:rPr lang="en-US" dirty="0" err="1">
                <a:cs typeface="Calibri"/>
              </a:rPr>
              <a:t>Inaktivität</a:t>
            </a:r>
            <a:r>
              <a:rPr lang="en-US" dirty="0">
                <a:cs typeface="Calibri"/>
              </a:rPr>
              <a:t> </a:t>
            </a:r>
            <a:r>
              <a:rPr lang="en-US" dirty="0" err="1">
                <a:cs typeface="Calibri"/>
              </a:rPr>
              <a:t>erhöht</a:t>
            </a:r>
            <a:r>
              <a:rPr lang="en-US" dirty="0">
                <a:cs typeface="Calibri"/>
              </a:rPr>
              <a:t> das </a:t>
            </a:r>
            <a:r>
              <a:rPr lang="en-US" dirty="0" err="1">
                <a:cs typeface="Calibri"/>
              </a:rPr>
              <a:t>Risiko</a:t>
            </a:r>
            <a:r>
              <a:rPr lang="en-US" dirty="0">
                <a:cs typeface="Calibri"/>
              </a:rPr>
              <a:t> von </a:t>
            </a:r>
            <a:r>
              <a:rPr lang="en-US" dirty="0" err="1">
                <a:cs typeface="Calibri"/>
              </a:rPr>
              <a:t>Inkontinenz</a:t>
            </a:r>
            <a:r>
              <a:rPr lang="en-US" dirty="0">
                <a:cs typeface="Calibri"/>
              </a:rPr>
              <a:t> - Moment 22.</a:t>
            </a:r>
          </a:p>
          <a:p>
            <a:endParaRPr lang="en-US" dirty="0"/>
          </a:p>
          <a:p>
            <a:r>
              <a:rPr lang="en-US" dirty="0"/>
              <a:t>Eine </a:t>
            </a:r>
            <a:r>
              <a:rPr lang="en-US" dirty="0" err="1"/>
              <a:t>groß</a:t>
            </a:r>
            <a:r>
              <a:rPr lang="en-US" dirty="0"/>
              <a:t> </a:t>
            </a:r>
            <a:r>
              <a:rPr lang="en-US" dirty="0" err="1"/>
              <a:t>angelegte</a:t>
            </a:r>
            <a:r>
              <a:rPr lang="en-US" dirty="0"/>
              <a:t> Online-</a:t>
            </a:r>
            <a:r>
              <a:rPr lang="en-US" dirty="0" err="1"/>
              <a:t>Umfrage</a:t>
            </a:r>
            <a:r>
              <a:rPr lang="en-US" dirty="0"/>
              <a:t> </a:t>
            </a:r>
            <a:r>
              <a:rPr lang="en-US" dirty="0" err="1"/>
              <a:t>bei</a:t>
            </a:r>
            <a:r>
              <a:rPr lang="en-US" dirty="0"/>
              <a:t> 4500 </a:t>
            </a:r>
            <a:r>
              <a:rPr lang="en-US" dirty="0" err="1"/>
              <a:t>symptomatischen</a:t>
            </a:r>
            <a:r>
              <a:rPr lang="en-US" dirty="0"/>
              <a:t> Frauen in </a:t>
            </a:r>
            <a:r>
              <a:rPr lang="en-US" dirty="0" err="1"/>
              <a:t>Australien</a:t>
            </a:r>
            <a:r>
              <a:rPr lang="en-US" dirty="0"/>
              <a:t> </a:t>
            </a:r>
            <a:r>
              <a:rPr lang="en-US" dirty="0" err="1"/>
              <a:t>ergab</a:t>
            </a:r>
            <a:r>
              <a:rPr lang="en-US" dirty="0"/>
              <a:t>, </a:t>
            </a:r>
            <a:r>
              <a:rPr lang="en-US" dirty="0" err="1"/>
              <a:t>dass</a:t>
            </a:r>
            <a:endParaRPr lang="en-US" dirty="0"/>
          </a:p>
          <a:p>
            <a:r>
              <a:rPr lang="en-US" dirty="0" err="1"/>
              <a:t>bei</a:t>
            </a:r>
            <a:r>
              <a:rPr lang="en-US" dirty="0"/>
              <a:t> Frauen, die vaginal </a:t>
            </a:r>
            <a:r>
              <a:rPr lang="en-US" dirty="0" err="1"/>
              <a:t>entbunden</a:t>
            </a:r>
            <a:r>
              <a:rPr lang="en-US" dirty="0"/>
              <a:t> </a:t>
            </a:r>
            <a:r>
              <a:rPr lang="en-US" dirty="0" err="1"/>
              <a:t>hatten</a:t>
            </a:r>
            <a:r>
              <a:rPr lang="en-US" dirty="0"/>
              <a:t>,  die </a:t>
            </a:r>
            <a:r>
              <a:rPr lang="en-US" dirty="0" err="1"/>
              <a:t>Wahrscheinlichkeit</a:t>
            </a:r>
            <a:r>
              <a:rPr lang="en-US" dirty="0"/>
              <a:t>, </a:t>
            </a:r>
            <a:r>
              <a:rPr lang="en-US" dirty="0" err="1"/>
              <a:t>dass</a:t>
            </a:r>
            <a:r>
              <a:rPr lang="en-US" dirty="0"/>
              <a:t> </a:t>
            </a:r>
            <a:r>
              <a:rPr lang="en-US" dirty="0" err="1"/>
              <a:t>sie</a:t>
            </a:r>
            <a:r>
              <a:rPr lang="en-US" dirty="0"/>
              <a:t> </a:t>
            </a:r>
            <a:r>
              <a:rPr lang="en-US" dirty="0" err="1"/>
              <a:t>ihre</a:t>
            </a:r>
            <a:r>
              <a:rPr lang="en-US" dirty="0"/>
              <a:t> BeBo-</a:t>
            </a:r>
            <a:r>
              <a:rPr lang="en-US" dirty="0" err="1"/>
              <a:t>Symptome</a:t>
            </a:r>
            <a:r>
              <a:rPr lang="en-US" dirty="0"/>
              <a:t> </a:t>
            </a:r>
            <a:r>
              <a:rPr lang="en-US" dirty="0" err="1"/>
              <a:t>als</a:t>
            </a:r>
            <a:r>
              <a:rPr lang="en-US" dirty="0"/>
              <a:t> </a:t>
            </a:r>
            <a:r>
              <a:rPr lang="en-US" dirty="0" err="1"/>
              <a:t>wesentliches</a:t>
            </a:r>
            <a:r>
              <a:rPr lang="en-US" dirty="0"/>
              <a:t> </a:t>
            </a:r>
            <a:r>
              <a:rPr lang="en-US" dirty="0" err="1"/>
              <a:t>Hindernis</a:t>
            </a:r>
            <a:r>
              <a:rPr lang="en-US" dirty="0"/>
              <a:t> für </a:t>
            </a:r>
            <a:r>
              <a:rPr lang="en-US" dirty="0" err="1"/>
              <a:t>sportliche</a:t>
            </a:r>
            <a:r>
              <a:rPr lang="en-US" dirty="0"/>
              <a:t> </a:t>
            </a:r>
            <a:r>
              <a:rPr lang="en-US" dirty="0" err="1"/>
              <a:t>Betätigung</a:t>
            </a:r>
            <a:r>
              <a:rPr lang="en-US" dirty="0"/>
              <a:t> </a:t>
            </a:r>
            <a:r>
              <a:rPr lang="en-US" dirty="0" err="1"/>
              <a:t>ansahen</a:t>
            </a:r>
            <a:r>
              <a:rPr lang="en-US" dirty="0"/>
              <a:t>, </a:t>
            </a:r>
            <a:r>
              <a:rPr lang="en-US" dirty="0" err="1"/>
              <a:t>doppelt</a:t>
            </a:r>
            <a:r>
              <a:rPr lang="en-US" dirty="0"/>
              <a:t> so </a:t>
            </a:r>
            <a:r>
              <a:rPr lang="en-US" dirty="0" err="1"/>
              <a:t>hoch</a:t>
            </a:r>
            <a:r>
              <a:rPr lang="en-US" dirty="0"/>
              <a:t> </a:t>
            </a:r>
            <a:r>
              <a:rPr lang="en-US" dirty="0" err="1"/>
              <a:t>wie</a:t>
            </a:r>
            <a:r>
              <a:rPr lang="en-US" dirty="0"/>
              <a:t> </a:t>
            </a:r>
            <a:r>
              <a:rPr lang="en-US" dirty="0" err="1"/>
              <a:t>bei</a:t>
            </a:r>
            <a:r>
              <a:rPr lang="en-US" dirty="0"/>
              <a:t> </a:t>
            </a:r>
            <a:r>
              <a:rPr lang="en-US" dirty="0" err="1"/>
              <a:t>anderen</a:t>
            </a:r>
            <a:r>
              <a:rPr lang="en-US" dirty="0"/>
              <a:t> Frauen, die </a:t>
            </a:r>
            <a:r>
              <a:rPr lang="en-US" dirty="0" err="1"/>
              <a:t>symptomatisch</a:t>
            </a:r>
            <a:r>
              <a:rPr lang="en-US" dirty="0"/>
              <a:t> </a:t>
            </a:r>
            <a:r>
              <a:rPr lang="en-US" dirty="0" err="1"/>
              <a:t>sind</a:t>
            </a:r>
            <a:r>
              <a:rPr lang="en-US" dirty="0"/>
              <a:t> (</a:t>
            </a:r>
            <a:r>
              <a:rPr lang="en-US" dirty="0" err="1"/>
              <a:t>nur</a:t>
            </a:r>
            <a:r>
              <a:rPr lang="en-US" dirty="0"/>
              <a:t> </a:t>
            </a:r>
            <a:r>
              <a:rPr lang="en-US" dirty="0" err="1"/>
              <a:t>Kaiserschnitt</a:t>
            </a:r>
            <a:r>
              <a:rPr lang="en-US" dirty="0"/>
              <a:t>).</a:t>
            </a:r>
            <a:endParaRPr lang="en-US" dirty="0">
              <a:cs typeface="Calibri"/>
            </a:endParaRPr>
          </a:p>
          <a:p>
            <a:r>
              <a:rPr lang="en-US" dirty="0"/>
              <a:t>-Frauen, die </a:t>
            </a:r>
            <a:r>
              <a:rPr lang="en-US" dirty="0" err="1"/>
              <a:t>übergewichtig</a:t>
            </a:r>
            <a:r>
              <a:rPr lang="en-US" dirty="0"/>
              <a:t> </a:t>
            </a:r>
            <a:r>
              <a:rPr lang="en-US" dirty="0" err="1"/>
              <a:t>waren</a:t>
            </a:r>
            <a:r>
              <a:rPr lang="en-US" dirty="0"/>
              <a:t> und 3 </a:t>
            </a:r>
            <a:r>
              <a:rPr lang="en-US" dirty="0" err="1"/>
              <a:t>oder</a:t>
            </a:r>
            <a:r>
              <a:rPr lang="en-US" dirty="0"/>
              <a:t> </a:t>
            </a:r>
            <a:r>
              <a:rPr lang="en-US" dirty="0" err="1"/>
              <a:t>mehr</a:t>
            </a:r>
            <a:r>
              <a:rPr lang="en-US" dirty="0"/>
              <a:t> </a:t>
            </a:r>
            <a:r>
              <a:rPr lang="en-US" dirty="0" err="1"/>
              <a:t>medizinische</a:t>
            </a:r>
            <a:r>
              <a:rPr lang="en-US" dirty="0"/>
              <a:t> </a:t>
            </a:r>
            <a:r>
              <a:rPr lang="en-US" dirty="0" err="1"/>
              <a:t>Komorbiditäten</a:t>
            </a:r>
            <a:r>
              <a:rPr lang="en-US" dirty="0"/>
              <a:t> </a:t>
            </a:r>
            <a:r>
              <a:rPr lang="en-US" dirty="0" err="1"/>
              <a:t>aufwiesen</a:t>
            </a:r>
            <a:r>
              <a:rPr lang="en-US" dirty="0"/>
              <a:t>.</a:t>
            </a:r>
            <a:endParaRPr lang="en-US" dirty="0">
              <a:cs typeface="Calibri"/>
            </a:endParaRPr>
          </a:p>
          <a:p>
            <a:r>
              <a:rPr lang="en-US" dirty="0">
                <a:cs typeface="Calibri"/>
              </a:rPr>
              <a:t>Sie </a:t>
            </a:r>
            <a:r>
              <a:rPr lang="en-US" dirty="0" err="1">
                <a:cs typeface="Calibri"/>
              </a:rPr>
              <a:t>behaupten</a:t>
            </a:r>
            <a:r>
              <a:rPr lang="en-US" dirty="0">
                <a:cs typeface="Calibri"/>
              </a:rPr>
              <a:t>, </a:t>
            </a:r>
            <a:r>
              <a:rPr lang="en-US" dirty="0" err="1">
                <a:cs typeface="Calibri"/>
              </a:rPr>
              <a:t>dass</a:t>
            </a:r>
            <a:r>
              <a:rPr lang="en-US" dirty="0">
                <a:cs typeface="Calibri"/>
              </a:rPr>
              <a:t> </a:t>
            </a:r>
            <a:r>
              <a:rPr lang="en-US" dirty="0" err="1">
                <a:cs typeface="Calibri"/>
              </a:rPr>
              <a:t>Beckenbodensymptome</a:t>
            </a:r>
            <a:r>
              <a:rPr lang="en-US" dirty="0">
                <a:cs typeface="Calibri"/>
              </a:rPr>
              <a:t> </a:t>
            </a:r>
            <a:r>
              <a:rPr lang="en-US" dirty="0" err="1">
                <a:cs typeface="Calibri"/>
              </a:rPr>
              <a:t>ein</a:t>
            </a:r>
            <a:r>
              <a:rPr lang="en-US" dirty="0">
                <a:cs typeface="Calibri"/>
              </a:rPr>
              <a:t> </a:t>
            </a:r>
            <a:r>
              <a:rPr lang="en-US" dirty="0" err="1">
                <a:cs typeface="Calibri"/>
              </a:rPr>
              <a:t>übersehenes</a:t>
            </a:r>
            <a:r>
              <a:rPr lang="en-US" dirty="0">
                <a:cs typeface="Calibri"/>
              </a:rPr>
              <a:t> </a:t>
            </a:r>
            <a:r>
              <a:rPr lang="en-US" dirty="0" err="1">
                <a:cs typeface="Calibri"/>
              </a:rPr>
              <a:t>Hindernis</a:t>
            </a:r>
            <a:r>
              <a:rPr lang="en-US" dirty="0">
                <a:cs typeface="Calibri"/>
              </a:rPr>
              <a:t> für die </a:t>
            </a:r>
            <a:r>
              <a:rPr lang="en-US" dirty="0" err="1">
                <a:cs typeface="Calibri"/>
              </a:rPr>
              <a:t>Teilnahme</a:t>
            </a:r>
            <a:r>
              <a:rPr lang="en-US" dirty="0">
                <a:cs typeface="Calibri"/>
              </a:rPr>
              <a:t> an </a:t>
            </a:r>
            <a:r>
              <a:rPr lang="en-US" dirty="0" err="1">
                <a:cs typeface="Calibri"/>
              </a:rPr>
              <a:t>sportlichen</a:t>
            </a:r>
            <a:r>
              <a:rPr lang="en-US" dirty="0">
                <a:cs typeface="Calibri"/>
              </a:rPr>
              <a:t> </a:t>
            </a:r>
            <a:r>
              <a:rPr lang="en-US" dirty="0" err="1">
                <a:cs typeface="Calibri"/>
              </a:rPr>
              <a:t>Aktivitäten</a:t>
            </a:r>
            <a:r>
              <a:rPr lang="en-US" dirty="0">
                <a:cs typeface="Calibri"/>
              </a:rPr>
              <a:t> </a:t>
            </a:r>
            <a:r>
              <a:rPr lang="en-US" dirty="0" err="1">
                <a:cs typeface="Calibri"/>
              </a:rPr>
              <a:t>sind</a:t>
            </a:r>
            <a:r>
              <a:rPr lang="en-US" dirty="0">
                <a:cs typeface="Calibri"/>
              </a:rPr>
              <a:t>, und das </a:t>
            </a:r>
            <a:r>
              <a:rPr lang="en-US" dirty="0" err="1">
                <a:cs typeface="Calibri"/>
              </a:rPr>
              <a:t>ist</a:t>
            </a:r>
            <a:r>
              <a:rPr lang="en-US" dirty="0">
                <a:cs typeface="Calibri"/>
              </a:rPr>
              <a:t> </a:t>
            </a:r>
            <a:r>
              <a:rPr lang="en-US" dirty="0" err="1">
                <a:cs typeface="Calibri"/>
              </a:rPr>
              <a:t>ein</a:t>
            </a:r>
            <a:r>
              <a:rPr lang="en-US" dirty="0">
                <a:cs typeface="Calibri"/>
              </a:rPr>
              <a:t> </a:t>
            </a:r>
            <a:r>
              <a:rPr lang="en-US" dirty="0" err="1">
                <a:cs typeface="Calibri"/>
              </a:rPr>
              <a:t>großes</a:t>
            </a:r>
            <a:r>
              <a:rPr lang="en-US" dirty="0">
                <a:cs typeface="Calibri"/>
              </a:rPr>
              <a:t> Problem, da </a:t>
            </a:r>
            <a:r>
              <a:rPr lang="en-US" dirty="0" err="1">
                <a:cs typeface="Calibri"/>
              </a:rPr>
              <a:t>Übergewicht</a:t>
            </a:r>
            <a:r>
              <a:rPr lang="en-US" dirty="0">
                <a:cs typeface="Calibri"/>
              </a:rPr>
              <a:t> </a:t>
            </a:r>
            <a:r>
              <a:rPr lang="en-US" dirty="0" err="1">
                <a:cs typeface="Calibri"/>
              </a:rPr>
              <a:t>auch</a:t>
            </a:r>
            <a:r>
              <a:rPr lang="en-US" dirty="0">
                <a:cs typeface="Calibri"/>
              </a:rPr>
              <a:t> </a:t>
            </a:r>
            <a:r>
              <a:rPr lang="en-US" dirty="0" err="1">
                <a:cs typeface="Calibri"/>
              </a:rPr>
              <a:t>als</a:t>
            </a:r>
            <a:r>
              <a:rPr lang="en-US" dirty="0">
                <a:cs typeface="Calibri"/>
              </a:rPr>
              <a:t> </a:t>
            </a:r>
            <a:r>
              <a:rPr lang="en-US" dirty="0" err="1">
                <a:cs typeface="Calibri"/>
              </a:rPr>
              <a:t>eindeutiger</a:t>
            </a:r>
            <a:r>
              <a:rPr lang="en-US" dirty="0">
                <a:cs typeface="Calibri"/>
              </a:rPr>
              <a:t> </a:t>
            </a:r>
            <a:r>
              <a:rPr lang="en-US" dirty="0" err="1">
                <a:cs typeface="Calibri"/>
              </a:rPr>
              <a:t>Risikofaktor</a:t>
            </a:r>
            <a:r>
              <a:rPr lang="en-US" dirty="0">
                <a:cs typeface="Calibri"/>
              </a:rPr>
              <a:t> für die </a:t>
            </a:r>
            <a:r>
              <a:rPr lang="en-US" dirty="0" err="1">
                <a:cs typeface="Calibri"/>
              </a:rPr>
              <a:t>Verschlimmerung</a:t>
            </a:r>
            <a:r>
              <a:rPr lang="en-US" dirty="0">
                <a:cs typeface="Calibri"/>
              </a:rPr>
              <a:t> von </a:t>
            </a:r>
            <a:r>
              <a:rPr lang="en-US" dirty="0" err="1">
                <a:cs typeface="Calibri"/>
              </a:rPr>
              <a:t>Beckenbodensymptomen</a:t>
            </a:r>
            <a:r>
              <a:rPr lang="en-US" dirty="0">
                <a:cs typeface="Calibri"/>
              </a:rPr>
              <a:t> </a:t>
            </a:r>
            <a:r>
              <a:rPr lang="en-US" dirty="0" err="1">
                <a:cs typeface="Calibri"/>
              </a:rPr>
              <a:t>bekannt</a:t>
            </a:r>
            <a:r>
              <a:rPr lang="en-US" dirty="0">
                <a:cs typeface="Calibri"/>
              </a:rPr>
              <a:t> </a:t>
            </a:r>
            <a:r>
              <a:rPr lang="en-US" dirty="0" err="1">
                <a:cs typeface="Calibri"/>
              </a:rPr>
              <a:t>ist</a:t>
            </a:r>
            <a:r>
              <a:rPr lang="en-US" dirty="0">
                <a:cs typeface="Calibri"/>
              </a:rPr>
              <a:t>. </a:t>
            </a:r>
            <a:endParaRPr lang="en-US" strike="sngStrike"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674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Ziel</a:t>
            </a:r>
            <a:r>
              <a:rPr lang="en-US" noProof="0" dirty="0"/>
              <a:t> der Folie: </a:t>
            </a:r>
            <a:r>
              <a:rPr lang="en-US" noProof="0" dirty="0" err="1"/>
              <a:t>Beschreibung</a:t>
            </a:r>
            <a:r>
              <a:rPr lang="en-US" noProof="0" dirty="0"/>
              <a:t> der </a:t>
            </a:r>
            <a:r>
              <a:rPr lang="en-US" noProof="0" dirty="0" err="1"/>
              <a:t>Prävalenz</a:t>
            </a:r>
            <a:r>
              <a:rPr lang="en-US" noProof="0" dirty="0"/>
              <a:t> in </a:t>
            </a:r>
            <a:r>
              <a:rPr lang="en-US" noProof="0" dirty="0" err="1"/>
              <a:t>verschiedenen</a:t>
            </a:r>
            <a:r>
              <a:rPr lang="en-US" noProof="0" dirty="0"/>
              <a:t> </a:t>
            </a:r>
            <a:r>
              <a:rPr lang="en-US" noProof="0" dirty="0" err="1"/>
              <a:t>Bevölkerungsgruppen</a:t>
            </a:r>
            <a:r>
              <a:rPr lang="en-US" noProof="0" dirty="0"/>
              <a:t>.</a:t>
            </a:r>
          </a:p>
          <a:p>
            <a:endParaRPr lang="en-US" noProof="0" dirty="0"/>
          </a:p>
          <a:p>
            <a:r>
              <a:rPr lang="en-US" noProof="0" dirty="0"/>
              <a:t>Ein </a:t>
            </a:r>
            <a:r>
              <a:rPr lang="en-US" noProof="0" dirty="0" err="1"/>
              <a:t>weit</a:t>
            </a:r>
            <a:r>
              <a:rPr lang="en-US" noProof="0" dirty="0"/>
              <a:t> </a:t>
            </a:r>
            <a:r>
              <a:rPr lang="en-US" noProof="0" dirty="0" err="1"/>
              <a:t>verbreitetes</a:t>
            </a:r>
            <a:r>
              <a:rPr lang="en-US" noProof="0" dirty="0"/>
              <a:t> </a:t>
            </a:r>
            <a:r>
              <a:rPr lang="en-US" noProof="0" dirty="0" err="1"/>
              <a:t>Missverständnis</a:t>
            </a:r>
            <a:r>
              <a:rPr lang="en-US" noProof="0" dirty="0"/>
              <a:t> </a:t>
            </a:r>
            <a:r>
              <a:rPr lang="en-US" noProof="0" dirty="0" err="1"/>
              <a:t>besteht</a:t>
            </a:r>
            <a:r>
              <a:rPr lang="en-US" noProof="0" dirty="0"/>
              <a:t> </a:t>
            </a:r>
            <a:r>
              <a:rPr lang="en-US" noProof="0" dirty="0" err="1"/>
              <a:t>darin</a:t>
            </a:r>
            <a:r>
              <a:rPr lang="en-US" noProof="0" dirty="0"/>
              <a:t>, </a:t>
            </a:r>
            <a:r>
              <a:rPr lang="en-US" noProof="0" dirty="0" err="1"/>
              <a:t>dass</a:t>
            </a:r>
            <a:r>
              <a:rPr lang="en-US" noProof="0" dirty="0"/>
              <a:t> </a:t>
            </a:r>
            <a:r>
              <a:rPr lang="en-US" noProof="0" dirty="0" err="1"/>
              <a:t>nur</a:t>
            </a:r>
            <a:r>
              <a:rPr lang="en-US" noProof="0" dirty="0"/>
              <a:t> Frauen </a:t>
            </a:r>
            <a:r>
              <a:rPr lang="en-US" noProof="0" dirty="0" err="1"/>
              <a:t>betroffen</a:t>
            </a:r>
            <a:r>
              <a:rPr lang="en-US" noProof="0" dirty="0"/>
              <a:t> </a:t>
            </a:r>
            <a:r>
              <a:rPr lang="en-US" noProof="0" dirty="0" err="1"/>
              <a:t>sind</a:t>
            </a:r>
            <a:r>
              <a:rPr lang="en-US" noProof="0" dirty="0"/>
              <a:t> und </a:t>
            </a:r>
            <a:r>
              <a:rPr lang="en-US" noProof="0" dirty="0" err="1"/>
              <a:t>nur</a:t>
            </a:r>
            <a:r>
              <a:rPr lang="en-US" noProof="0" dirty="0"/>
              <a:t> </a:t>
            </a:r>
            <a:r>
              <a:rPr lang="en-US" noProof="0" dirty="0" err="1"/>
              <a:t>diejenigen</a:t>
            </a:r>
            <a:r>
              <a:rPr lang="en-US" noProof="0" dirty="0"/>
              <a:t>, die </a:t>
            </a:r>
            <a:r>
              <a:rPr lang="en-US" noProof="0" dirty="0" err="1"/>
              <a:t>bei</a:t>
            </a:r>
            <a:r>
              <a:rPr lang="en-US" noProof="0" dirty="0"/>
              <a:t> der </a:t>
            </a:r>
            <a:r>
              <a:rPr lang="en-US" noProof="0" dirty="0" err="1"/>
              <a:t>Geburt</a:t>
            </a:r>
            <a:r>
              <a:rPr lang="en-US" noProof="0" dirty="0"/>
              <a:t> </a:t>
            </a:r>
            <a:r>
              <a:rPr lang="en-US" noProof="0" dirty="0" err="1"/>
              <a:t>eines</a:t>
            </a:r>
            <a:r>
              <a:rPr lang="en-US" noProof="0" dirty="0"/>
              <a:t> </a:t>
            </a:r>
            <a:r>
              <a:rPr lang="en-US" noProof="0" dirty="0" err="1"/>
              <a:t>Kindes</a:t>
            </a:r>
            <a:r>
              <a:rPr lang="en-US" noProof="0" dirty="0"/>
              <a:t> </a:t>
            </a:r>
            <a:r>
              <a:rPr lang="en-US" noProof="0" dirty="0" err="1"/>
              <a:t>ein</a:t>
            </a:r>
            <a:r>
              <a:rPr lang="en-US" noProof="0" dirty="0"/>
              <a:t> Trauma </a:t>
            </a:r>
            <a:r>
              <a:rPr lang="en-US" noProof="0" dirty="0" err="1"/>
              <a:t>erlitten</a:t>
            </a:r>
            <a:r>
              <a:rPr lang="en-US" noProof="0" dirty="0"/>
              <a:t> </a:t>
            </a:r>
            <a:r>
              <a:rPr lang="en-US" noProof="0" dirty="0" err="1"/>
              <a:t>haben</a:t>
            </a:r>
            <a:r>
              <a:rPr lang="en-US" noProof="0" dirty="0"/>
              <a:t>. Frauen </a:t>
            </a:r>
            <a:r>
              <a:rPr lang="en-US" noProof="0" dirty="0" err="1"/>
              <a:t>können</a:t>
            </a:r>
            <a:r>
              <a:rPr lang="en-US" noProof="0" dirty="0"/>
              <a:t> </a:t>
            </a:r>
            <a:r>
              <a:rPr lang="en-US" noProof="0" dirty="0" err="1"/>
              <a:t>jedoch</a:t>
            </a:r>
            <a:r>
              <a:rPr lang="en-US" noProof="0" dirty="0"/>
              <a:t> </a:t>
            </a:r>
            <a:r>
              <a:rPr lang="en-US" noProof="0" dirty="0" err="1"/>
              <a:t>auch</a:t>
            </a:r>
            <a:r>
              <a:rPr lang="en-US" noProof="0" dirty="0"/>
              <a:t> </a:t>
            </a:r>
            <a:r>
              <a:rPr lang="en-US" noProof="0" dirty="0" err="1"/>
              <a:t>ohne</a:t>
            </a:r>
            <a:r>
              <a:rPr lang="en-US" noProof="0" dirty="0"/>
              <a:t> </a:t>
            </a:r>
            <a:r>
              <a:rPr lang="en-US" noProof="0" dirty="0" err="1"/>
              <a:t>vaginale</a:t>
            </a:r>
            <a:r>
              <a:rPr lang="en-US" noProof="0" dirty="0"/>
              <a:t> </a:t>
            </a:r>
            <a:r>
              <a:rPr lang="en-US" noProof="0" dirty="0" err="1"/>
              <a:t>Entbindung</a:t>
            </a:r>
            <a:r>
              <a:rPr lang="en-US" noProof="0" dirty="0"/>
              <a:t> an </a:t>
            </a:r>
            <a:r>
              <a:rPr lang="en-US" noProof="0" dirty="0" err="1"/>
              <a:t>Beckenbodendysfunktionen</a:t>
            </a:r>
            <a:r>
              <a:rPr lang="en-US" noProof="0" dirty="0"/>
              <a:t> </a:t>
            </a:r>
            <a:r>
              <a:rPr lang="en-US" noProof="0" dirty="0" err="1"/>
              <a:t>leiden</a:t>
            </a:r>
            <a:r>
              <a:rPr lang="en-US" noProof="0" dirty="0"/>
              <a:t>. </a:t>
            </a:r>
          </a:p>
          <a:p>
            <a:r>
              <a:rPr lang="en-US" noProof="0" dirty="0"/>
              <a:t>Und die BD </a:t>
            </a:r>
            <a:r>
              <a:rPr lang="en-US" noProof="0" dirty="0" err="1"/>
              <a:t>ist</a:t>
            </a:r>
            <a:r>
              <a:rPr lang="en-US" noProof="0" dirty="0"/>
              <a:t> </a:t>
            </a:r>
            <a:r>
              <a:rPr lang="en-US" noProof="0" dirty="0" err="1"/>
              <a:t>etwas</a:t>
            </a:r>
            <a:r>
              <a:rPr lang="en-US" noProof="0" dirty="0"/>
              <a:t>, von der </a:t>
            </a:r>
            <a:r>
              <a:rPr lang="en-US" noProof="0" dirty="0" err="1"/>
              <a:t>auch</a:t>
            </a:r>
            <a:r>
              <a:rPr lang="en-US" noProof="0" dirty="0"/>
              <a:t> </a:t>
            </a:r>
            <a:r>
              <a:rPr lang="en-US" noProof="0" dirty="0" err="1"/>
              <a:t>Männer</a:t>
            </a:r>
            <a:r>
              <a:rPr lang="en-US" noProof="0" dirty="0"/>
              <a:t> </a:t>
            </a:r>
            <a:r>
              <a:rPr lang="en-US" noProof="0" dirty="0" err="1"/>
              <a:t>betroffen</a:t>
            </a:r>
            <a:r>
              <a:rPr lang="en-US" noProof="0" dirty="0"/>
              <a:t> </a:t>
            </a:r>
            <a:r>
              <a:rPr lang="en-US" noProof="0" dirty="0" err="1"/>
              <a:t>sind</a:t>
            </a:r>
            <a:r>
              <a:rPr lang="en-US" noProof="0" dirty="0"/>
              <a:t>.</a:t>
            </a:r>
            <a:endParaRPr lang="en-US" noProof="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49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Ziel der Folie: Aufzeigen, wie wichtig es ist, über Beckenbodenfunktionsstörungen zu sprechen</a:t>
            </a:r>
          </a:p>
          <a:p>
            <a:endParaRPr lang="en-US"/>
          </a:p>
          <a:p>
            <a:r>
              <a:rPr lang="en-US" sz="1800">
                <a:solidFill>
                  <a:srgbClr val="000000"/>
                </a:solidFill>
                <a:latin typeface="Calibri" panose="020F0502020204030204" pitchFamily="34" charset="0"/>
              </a:rPr>
              <a:t>Funktionsstörungen des Beckenbodens sind häufig, aber man spricht nicht gerne darüber. Beckenbodenprobleme, die zu Blasen- und/oder Darminkontinenz führen, sind stärker als andere Erkrankungen mit einem starken Gefühl der Tabuisierung und Peinlichkeit verbunden. Wenn man nicht über die Probleme spricht oder sich nicht die nötige Hilfe holt, kann dies zu sozialer Isolation führen, was wiederum erhebliche Auswirkungen auf die psychische Gesundheit und das Wohlbefinden hat.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89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Ziel der Folie: Aufzeigen, wie wichtig es ist, sowohl über die Blase als auch über den Darm zu sprechen. </a:t>
            </a:r>
          </a:p>
          <a:p>
            <a:pPr defTabSz="931774">
              <a:defRPr/>
            </a:pPr>
            <a:endParaRPr lang="en-US" dirty="0"/>
          </a:p>
          <a:p>
            <a:pPr>
              <a:defRPr/>
            </a:pPr>
            <a:r>
              <a:rPr lang="en-US" dirty="0"/>
              <a:t>Der monodisziplinäre Ansatz, der dazu führt, dass man sich jeweils auf ein Symptom konzentriert, und die geringe Zahl der Personen, die wegen ihrer Symptome Hilfe suchen, führen dazu, dass es schwierig ist, die Prävalenz der begleitenden Beckenbodensymptome in der Allgemeinbevölkerung zu schätzen. </a:t>
            </a:r>
            <a:endParaRPr lang="en-US" dirty="0">
              <a:cs typeface="Calibri"/>
            </a:endParaRPr>
          </a:p>
          <a:p>
            <a:pPr defTabSz="931774">
              <a:defRPr/>
            </a:pPr>
            <a:endParaRPr lang="en-US" dirty="0"/>
          </a:p>
          <a:p>
            <a:pPr>
              <a:defRPr/>
            </a:pPr>
            <a:r>
              <a:rPr lang="en-US" dirty="0"/>
              <a:t>In einer Studie wurden 4002 Frauen eingeschlossen, Durchschnittsalter 41 Jahre (Spanne 15-86, 1067 Frauen hatten keine Entbindung, 434 Frauen entbanden nur per Kaiserschnitt, und 2501 Frauen hatten eine oder mehrere vaginale Entbindungen). </a:t>
            </a:r>
            <a:endParaRPr lang="en-US" dirty="0">
              <a:cs typeface="Calibri"/>
            </a:endParaRPr>
          </a:p>
          <a:p>
            <a:pPr marL="174708" indent="-174708" defTabSz="931774">
              <a:buFontTx/>
              <a:buChar char="-"/>
              <a:defRPr/>
            </a:pPr>
            <a:r>
              <a:rPr lang="en-US" dirty="0"/>
              <a:t>67,5 % der Frauen hatten mindestens eine schwere Beckenbodenfunktionsstörung. </a:t>
            </a:r>
          </a:p>
          <a:p>
            <a:pPr marL="174708" indent="-174708" defTabSz="931774">
              <a:buFontTx/>
              <a:buChar char="-"/>
              <a:defRPr/>
            </a:pPr>
            <a:r>
              <a:rPr lang="en-US" dirty="0"/>
              <a:t>Die Prävalenz jeder in dieser Studie untersuchten Beckenbodenstörung war wie folgt: </a:t>
            </a:r>
          </a:p>
          <a:p>
            <a:pPr marL="640594" lvl="1" indent="-174708" defTabSz="931774">
              <a:buFontTx/>
              <a:buChar char="-"/>
              <a:defRPr/>
            </a:pPr>
            <a:r>
              <a:rPr lang="en-US" dirty="0" err="1"/>
              <a:t>fäkale</a:t>
            </a:r>
            <a:r>
              <a:rPr lang="en-US" dirty="0"/>
              <a:t> Inkontinenz 19,8 %; </a:t>
            </a:r>
          </a:p>
          <a:p>
            <a:pPr marL="640594" lvl="1" indent="-174708" defTabSz="931774">
              <a:buFontTx/>
              <a:buChar char="-"/>
              <a:defRPr/>
            </a:pPr>
            <a:r>
              <a:rPr lang="en-US" dirty="0"/>
              <a:t>Harninkontinenz 50,7 %; </a:t>
            </a:r>
          </a:p>
          <a:p>
            <a:pPr marL="640594" lvl="1" indent="-174708" defTabSz="931774">
              <a:buFontTx/>
              <a:buChar char="-"/>
              <a:defRPr/>
            </a:pPr>
            <a:r>
              <a:rPr lang="en-US" dirty="0"/>
              <a:t>Verstopfung 33,2%; </a:t>
            </a:r>
          </a:p>
          <a:p>
            <a:pPr marL="640594" lvl="1" indent="-174708" defTabSz="931774">
              <a:buFontTx/>
              <a:buChar char="-"/>
              <a:defRPr/>
            </a:pPr>
            <a:r>
              <a:rPr lang="en-US" dirty="0"/>
              <a:t>und obstruierte Defäkation, 26,8 % (</a:t>
            </a:r>
            <a:r>
              <a:rPr lang="en-US" dirty="0" err="1"/>
              <a:t>Kepenekci </a:t>
            </a:r>
            <a:r>
              <a:rPr lang="en-US" dirty="0"/>
              <a:t>et al., Dis. Colon. Rectum 2011).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0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Ziel der Folie: Beschreiben Sie, wer von einer Beckenbodenfehlfunktion betroffen ist, und heben Sie hervor, dass nicht nur Frauen, die entbunden haben, diese Probleme haben.</a:t>
            </a:r>
          </a:p>
          <a:p>
            <a:endParaRPr lang="en-US"/>
          </a:p>
          <a:p>
            <a:r>
              <a:rPr lang="en-US"/>
              <a:t>Männer, Frauen, Kinder und Erwachsene mit dem SCI-Komplex (traumatische SCI, MS und andere chronische Rückenmarkskrankheiten) haben auch einen Beckenboden und können diese Probleme ebenfalls bekommen.</a:t>
            </a:r>
          </a:p>
          <a:p>
            <a:r>
              <a:rPr lang="en-US"/>
              <a:t>Bei Männern mit BPH und Prostatakrebs kann es nach der Bestrahlung zu Funktionsstörungen des Beckenbodens kommen. </a:t>
            </a:r>
          </a:p>
          <a:p>
            <a:r>
              <a:rPr lang="en-US"/>
              <a:t>Eigentlich wird alles mit dem Beckenboden verglichen.</a:t>
            </a:r>
            <a:endParaRPr lang="en-US">
              <a:cs typeface="Calibri"/>
            </a:endParaRPr>
          </a:p>
          <a:p>
            <a:endParaRPr lang="en-US"/>
          </a:p>
          <a:p>
            <a:r>
              <a:rPr lang="en-US"/>
              <a:t>Es entstehen immer mehr Beckenbodenzentren, in denen Gynäkologen, Urologen und Proktologen eng zusammenarbeiten und Patientenfälle gemeinsam betreuen. Dies bietet die Möglichkeit, dort Informationen über </a:t>
            </a:r>
            <a:r>
              <a:rPr lang="en-US" err="1"/>
              <a:t>LoFric </a:t>
            </a:r>
            <a:r>
              <a:rPr lang="en-US"/>
              <a:t>und Navina zu platzieren, um das Bewusstsein für die Krankheit zu schärfen.</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8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Ziel der Folie: Gemeinsame Risikofaktoren für Beckenbodendysfunktion beschreiben</a:t>
            </a:r>
          </a:p>
          <a:p>
            <a:endParaRPr lang="sv-SE" b="1" dirty="0">
              <a:latin typeface="Inter"/>
            </a:endParaRPr>
          </a:p>
          <a:p>
            <a:r>
              <a:rPr lang="sv-SE" dirty="0" err="1">
                <a:latin typeface="Inter"/>
              </a:rPr>
              <a:t>Es gibt </a:t>
            </a:r>
            <a:r>
              <a:rPr lang="sv-SE" dirty="0">
                <a:latin typeface="Inter"/>
              </a:rPr>
              <a:t>verschiedene Arten </a:t>
            </a:r>
            <a:r>
              <a:rPr lang="sv-SE" dirty="0" err="1">
                <a:latin typeface="Inter"/>
              </a:rPr>
              <a:t>von Risikofaktoren</a:t>
            </a:r>
            <a:r>
              <a:rPr lang="sv-SE" dirty="0">
                <a:latin typeface="Inter"/>
              </a:rPr>
              <a:t>, und das </a:t>
            </a:r>
            <a:r>
              <a:rPr lang="sv-SE" dirty="0" err="1">
                <a:latin typeface="Inter"/>
              </a:rPr>
              <a:t>Bewusstsein für diese ist wichtig</a:t>
            </a:r>
            <a:r>
              <a:rPr lang="sv-SE" dirty="0">
                <a:latin typeface="Inter"/>
              </a:rPr>
              <a:t>. </a:t>
            </a:r>
            <a:r>
              <a:rPr lang="sv-SE" dirty="0" err="1">
                <a:latin typeface="Inter"/>
              </a:rPr>
              <a:t>Nachfolgend werden Risikofaktoren aufgeführt, die </a:t>
            </a:r>
            <a:r>
              <a:rPr lang="sv-SE" dirty="0">
                <a:latin typeface="Inter"/>
              </a:rPr>
              <a:t>für </a:t>
            </a:r>
            <a:r>
              <a:rPr lang="sv-SE" dirty="0" err="1">
                <a:latin typeface="Inter"/>
              </a:rPr>
              <a:t>prophylaktische Strategien genutzt werden können</a:t>
            </a:r>
            <a:r>
              <a:rPr lang="sv-SE" dirty="0">
                <a:latin typeface="Inter"/>
              </a:rPr>
              <a:t>, d. h. </a:t>
            </a:r>
            <a:r>
              <a:rPr lang="sv-SE" dirty="0" err="1">
                <a:latin typeface="Inter"/>
              </a:rPr>
              <a:t>modifizierbare Risikofaktoren</a:t>
            </a:r>
            <a:r>
              <a:rPr lang="sv-SE" dirty="0">
                <a:latin typeface="Inter"/>
              </a:rPr>
              <a:t>:</a:t>
            </a:r>
          </a:p>
          <a:p>
            <a:pPr marL="174708" indent="-174708">
              <a:buFont typeface="Arial" panose="020B0604020202020204" pitchFamily="34" charset="0"/>
              <a:buChar char="•"/>
            </a:pPr>
            <a:r>
              <a:rPr lang="en-US" dirty="0">
                <a:latin typeface="Inter"/>
              </a:rPr>
              <a:t>Ein Body-Mass-Index (BMI) über 25  </a:t>
            </a:r>
          </a:p>
          <a:p>
            <a:pPr marL="174708" indent="-174708">
              <a:buFont typeface="Arial" panose="020B0604020202020204" pitchFamily="34" charset="0"/>
              <a:buChar char="•"/>
            </a:pPr>
            <a:r>
              <a:rPr lang="sv-SE" dirty="0">
                <a:latin typeface="Inter"/>
              </a:rPr>
              <a:t>Rauchen </a:t>
            </a:r>
          </a:p>
          <a:p>
            <a:pPr marL="174708" indent="-174708">
              <a:buFont typeface="Arial" panose="020B0604020202020204" pitchFamily="34" charset="0"/>
              <a:buChar char="•"/>
            </a:pPr>
            <a:r>
              <a:rPr lang="sv-SE" dirty="0">
                <a:latin typeface="Inter"/>
              </a:rPr>
              <a:t>Bewegungsmangel </a:t>
            </a:r>
          </a:p>
          <a:p>
            <a:pPr marL="174708" indent="-174708">
              <a:buFont typeface="Arial" panose="020B0604020202020204" pitchFamily="34" charset="0"/>
              <a:buChar char="•"/>
            </a:pPr>
            <a:r>
              <a:rPr lang="sv-SE" dirty="0">
                <a:latin typeface="Inter"/>
              </a:rPr>
              <a:t>Nicht richtig behandelte chronische Verstopfung, die zu wiederholtem Pressen beim Stuhlgang führt</a:t>
            </a:r>
          </a:p>
          <a:p>
            <a:pPr marL="174708" indent="-174708">
              <a:buFont typeface="Arial" panose="020B0604020202020204" pitchFamily="34" charset="0"/>
              <a:buChar char="•"/>
            </a:pPr>
            <a:r>
              <a:rPr lang="sv-SE" dirty="0">
                <a:latin typeface="Inter"/>
              </a:rPr>
              <a:t>Diabetes</a:t>
            </a:r>
          </a:p>
          <a:p>
            <a:pPr marL="174708" indent="-174708">
              <a:buFont typeface="Arial" panose="020B0604020202020204" pitchFamily="34" charset="0"/>
              <a:buChar char="•"/>
            </a:pPr>
            <a:r>
              <a:rPr lang="sv-SE" dirty="0">
                <a:latin typeface="Inter"/>
              </a:rPr>
              <a:t>Schweres </a:t>
            </a:r>
            <a:r>
              <a:rPr lang="sv-SE" dirty="0" err="1">
                <a:latin typeface="Inter"/>
              </a:rPr>
              <a:t>Heben</a:t>
            </a:r>
            <a:endParaRPr lang="sv-SE" dirty="0">
              <a:latin typeface="Inter"/>
            </a:endParaRPr>
          </a:p>
          <a:p>
            <a:pPr marL="174708" indent="-174708">
              <a:buFont typeface="Arial" panose="020B0604020202020204" pitchFamily="34" charset="0"/>
              <a:buChar char="•"/>
            </a:pPr>
            <a:r>
              <a:rPr lang="sv-SE" dirty="0" err="1">
                <a:latin typeface="Inter"/>
              </a:rPr>
              <a:t>Chronischer Husten</a:t>
            </a:r>
            <a:endParaRPr lang="sv-SE" dirty="0">
              <a:latin typeface="Inter"/>
            </a:endParaRPr>
          </a:p>
          <a:p>
            <a:endParaRPr lang="sv-SE" b="1" dirty="0">
              <a:latin typeface="Inter"/>
            </a:endParaRPr>
          </a:p>
          <a:p>
            <a:r>
              <a:rPr lang="sv-SE" dirty="0" err="1">
                <a:latin typeface="Inter"/>
              </a:rPr>
              <a:t>Dann gibt es Risikofaktoren, gegen die man nichts </a:t>
            </a:r>
            <a:r>
              <a:rPr lang="sv-SE" dirty="0">
                <a:latin typeface="Inter"/>
              </a:rPr>
              <a:t>unternehmen </a:t>
            </a:r>
            <a:r>
              <a:rPr lang="sv-SE" dirty="0" err="1">
                <a:latin typeface="Inter"/>
              </a:rPr>
              <a:t>kann</a:t>
            </a:r>
            <a:r>
              <a:rPr lang="sv-SE" dirty="0">
                <a:latin typeface="Inter"/>
              </a:rPr>
              <a:t>, d. h. nicht </a:t>
            </a:r>
            <a:r>
              <a:rPr lang="sv-SE" dirty="0" err="1">
                <a:latin typeface="Inter"/>
              </a:rPr>
              <a:t>veränderbare Risikofaktoren</a:t>
            </a:r>
            <a:r>
              <a:rPr lang="sv-SE" dirty="0">
                <a:latin typeface="Inter"/>
              </a:rPr>
              <a:t>:</a:t>
            </a:r>
            <a:r>
              <a:rPr lang="sv-SE" b="1" dirty="0">
                <a:latin typeface="Inter"/>
              </a:rPr>
              <a:t> </a:t>
            </a:r>
          </a:p>
          <a:p>
            <a:pPr>
              <a:buChar char="•"/>
            </a:pPr>
            <a:r>
              <a:rPr lang="en-US" dirty="0">
                <a:latin typeface="Inter"/>
              </a:rPr>
              <a:t> Alter (das Risiko steigt mit zunehmendem Alter)</a:t>
            </a:r>
          </a:p>
          <a:p>
            <a:pPr>
              <a:buChar char="•"/>
            </a:pPr>
            <a:r>
              <a:rPr lang="en-US" dirty="0">
                <a:latin typeface="Inter"/>
              </a:rPr>
              <a:t> Harninkontinenz, überaktive Blase oder Stuhlinkontinenz in der Familiengeschichte</a:t>
            </a:r>
          </a:p>
          <a:p>
            <a:pPr>
              <a:buChar char="•"/>
            </a:pPr>
            <a:r>
              <a:rPr lang="en-US" dirty="0">
                <a:latin typeface="Inter"/>
              </a:rPr>
              <a:t> Gynäkologischer Krebs</a:t>
            </a:r>
          </a:p>
          <a:p>
            <a:pPr>
              <a:buChar char="•"/>
            </a:pPr>
            <a:r>
              <a:rPr lang="en-US" dirty="0">
                <a:latin typeface="Inter"/>
              </a:rPr>
              <a:t> Chronischer Husten kann das Risiko von Stuhlinkontinenz und Flatusinkontinenz erhöhen)</a:t>
            </a:r>
          </a:p>
          <a:p>
            <a:pPr>
              <a:buChar char="•"/>
            </a:pPr>
            <a:r>
              <a:rPr lang="en-US" dirty="0">
                <a:latin typeface="Inter"/>
              </a:rPr>
              <a:t>Vorbestehende entzündliche Darmerkrankung</a:t>
            </a:r>
          </a:p>
          <a:p>
            <a:pPr>
              <a:buChar char="•"/>
            </a:pPr>
            <a:r>
              <a:rPr lang="en-US" dirty="0">
                <a:latin typeface="Inter"/>
              </a:rPr>
              <a:t>Reizdarm-Syndrom </a:t>
            </a:r>
          </a:p>
          <a:p>
            <a:endParaRPr lang="sv-SE" dirty="0">
              <a:latin typeface="Inter"/>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987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cs typeface="Calibri"/>
              </a:rPr>
              <a:t>Ziel</a:t>
            </a:r>
            <a:r>
              <a:rPr lang="en-US" noProof="0" dirty="0">
                <a:cs typeface="Calibri"/>
              </a:rPr>
              <a:t> der Folie: </a:t>
            </a:r>
            <a:r>
              <a:rPr lang="en-US" noProof="0" dirty="0" err="1">
                <a:cs typeface="Calibri"/>
              </a:rPr>
              <a:t>Aufzeigen</a:t>
            </a:r>
            <a:r>
              <a:rPr lang="en-US" noProof="0" dirty="0">
                <a:cs typeface="Calibri"/>
              </a:rPr>
              <a:t> </a:t>
            </a:r>
            <a:r>
              <a:rPr lang="en-US" noProof="0" dirty="0" err="1">
                <a:cs typeface="Calibri"/>
              </a:rPr>
              <a:t>einiger</a:t>
            </a:r>
            <a:r>
              <a:rPr lang="en-US" noProof="0" dirty="0">
                <a:cs typeface="Calibri"/>
              </a:rPr>
              <a:t> </a:t>
            </a:r>
            <a:r>
              <a:rPr lang="en-US" noProof="0" dirty="0" err="1">
                <a:cs typeface="Calibri"/>
              </a:rPr>
              <a:t>Faktoren</a:t>
            </a:r>
            <a:r>
              <a:rPr lang="en-US" noProof="0" dirty="0">
                <a:cs typeface="Calibri"/>
              </a:rPr>
              <a:t>, die das </a:t>
            </a:r>
            <a:r>
              <a:rPr lang="en-US" noProof="0" dirty="0" err="1">
                <a:cs typeface="Calibri"/>
              </a:rPr>
              <a:t>Risiko</a:t>
            </a:r>
            <a:r>
              <a:rPr lang="en-US" noProof="0" dirty="0">
                <a:cs typeface="Calibri"/>
              </a:rPr>
              <a:t> </a:t>
            </a:r>
            <a:r>
              <a:rPr lang="en-US" noProof="0" dirty="0" err="1">
                <a:cs typeface="Calibri"/>
              </a:rPr>
              <a:t>einer</a:t>
            </a:r>
            <a:r>
              <a:rPr lang="en-US" noProof="0" dirty="0">
                <a:cs typeface="Calibri"/>
              </a:rPr>
              <a:t> </a:t>
            </a:r>
            <a:r>
              <a:rPr lang="en-US" noProof="0" dirty="0" err="1">
                <a:cs typeface="Calibri"/>
              </a:rPr>
              <a:t>Beckenbodendysfunktion</a:t>
            </a:r>
            <a:r>
              <a:rPr lang="en-US" noProof="0" dirty="0">
                <a:cs typeface="Calibri"/>
              </a:rPr>
              <a:t> im </a:t>
            </a:r>
            <a:r>
              <a:rPr lang="en-US" noProof="0" dirty="0" err="1">
                <a:cs typeface="Calibri"/>
              </a:rPr>
              <a:t>Zusammenhang</a:t>
            </a:r>
            <a:r>
              <a:rPr lang="en-US" noProof="0" dirty="0">
                <a:cs typeface="Calibri"/>
              </a:rPr>
              <a:t> </a:t>
            </a:r>
            <a:r>
              <a:rPr lang="en-US" noProof="0" dirty="0" err="1">
                <a:cs typeface="Calibri"/>
              </a:rPr>
              <a:t>mit</a:t>
            </a:r>
            <a:r>
              <a:rPr lang="en-US" noProof="0" dirty="0">
                <a:cs typeface="Calibri"/>
              </a:rPr>
              <a:t> </a:t>
            </a:r>
            <a:r>
              <a:rPr lang="en-US" noProof="0" dirty="0" err="1">
                <a:cs typeface="Calibri"/>
              </a:rPr>
              <a:t>Schwangerschaft</a:t>
            </a:r>
            <a:r>
              <a:rPr lang="en-US" noProof="0" dirty="0">
                <a:cs typeface="Calibri"/>
              </a:rPr>
              <a:t> und </a:t>
            </a:r>
            <a:r>
              <a:rPr lang="en-US" noProof="0" dirty="0" err="1">
                <a:cs typeface="Calibri"/>
              </a:rPr>
              <a:t>Geburt</a:t>
            </a:r>
            <a:r>
              <a:rPr lang="en-US" noProof="0" dirty="0">
                <a:cs typeface="Calibri"/>
              </a:rPr>
              <a:t> </a:t>
            </a:r>
            <a:r>
              <a:rPr lang="en-US" noProof="0" dirty="0" err="1">
                <a:cs typeface="Calibri"/>
              </a:rPr>
              <a:t>erhöhen</a:t>
            </a:r>
            <a:r>
              <a:rPr lang="en-US" noProof="0" dirty="0">
                <a:cs typeface="Calibri"/>
              </a:rPr>
              <a:t>.</a:t>
            </a:r>
          </a:p>
          <a:p>
            <a:endParaRPr lang="en-US" noProof="0" dirty="0">
              <a:cs typeface="Calibri"/>
            </a:endParaRPr>
          </a:p>
          <a:p>
            <a:r>
              <a:rPr lang="en-US" noProof="0" dirty="0">
                <a:cs typeface="Calibri"/>
              </a:rPr>
              <a:t>Es </a:t>
            </a:r>
            <a:r>
              <a:rPr lang="en-US" noProof="0" dirty="0" err="1">
                <a:cs typeface="Calibri"/>
              </a:rPr>
              <a:t>ist</a:t>
            </a:r>
            <a:r>
              <a:rPr lang="en-US" noProof="0" dirty="0">
                <a:cs typeface="Calibri"/>
              </a:rPr>
              <a:t> </a:t>
            </a:r>
            <a:r>
              <a:rPr lang="en-US" noProof="0" dirty="0" err="1">
                <a:cs typeface="Calibri"/>
              </a:rPr>
              <a:t>zwar</a:t>
            </a:r>
            <a:r>
              <a:rPr lang="en-US" noProof="0" dirty="0">
                <a:cs typeface="Calibri"/>
              </a:rPr>
              <a:t> </a:t>
            </a:r>
            <a:r>
              <a:rPr lang="en-US" noProof="0" dirty="0" err="1">
                <a:cs typeface="Calibri"/>
              </a:rPr>
              <a:t>klar</a:t>
            </a:r>
            <a:r>
              <a:rPr lang="en-US" noProof="0" dirty="0">
                <a:cs typeface="Calibri"/>
              </a:rPr>
              <a:t>, </a:t>
            </a:r>
            <a:r>
              <a:rPr lang="en-US" noProof="0" dirty="0" err="1">
                <a:cs typeface="Calibri"/>
              </a:rPr>
              <a:t>dass</a:t>
            </a:r>
            <a:r>
              <a:rPr lang="en-US" noProof="0" dirty="0">
                <a:cs typeface="Calibri"/>
              </a:rPr>
              <a:t> BD </a:t>
            </a:r>
            <a:r>
              <a:rPr lang="en-US" noProof="0" dirty="0" err="1">
                <a:cs typeface="Calibri"/>
              </a:rPr>
              <a:t>nicht</a:t>
            </a:r>
            <a:r>
              <a:rPr lang="en-US" noProof="0" dirty="0">
                <a:cs typeface="Calibri"/>
              </a:rPr>
              <a:t> </a:t>
            </a:r>
            <a:r>
              <a:rPr lang="en-US" noProof="0" dirty="0" err="1">
                <a:cs typeface="Calibri"/>
              </a:rPr>
              <a:t>nur</a:t>
            </a:r>
            <a:r>
              <a:rPr lang="en-US" noProof="0" dirty="0">
                <a:cs typeface="Calibri"/>
              </a:rPr>
              <a:t> </a:t>
            </a:r>
            <a:r>
              <a:rPr lang="en-US" noProof="0" dirty="0" err="1">
                <a:cs typeface="Calibri"/>
              </a:rPr>
              <a:t>ein</a:t>
            </a:r>
            <a:r>
              <a:rPr lang="en-US" noProof="0" dirty="0">
                <a:cs typeface="Calibri"/>
              </a:rPr>
              <a:t> </a:t>
            </a:r>
            <a:r>
              <a:rPr lang="en-US" noProof="0" dirty="0" err="1">
                <a:cs typeface="Calibri"/>
              </a:rPr>
              <a:t>weibliches</a:t>
            </a:r>
            <a:r>
              <a:rPr lang="en-US" noProof="0" dirty="0">
                <a:cs typeface="Calibri"/>
              </a:rPr>
              <a:t> </a:t>
            </a:r>
            <a:r>
              <a:rPr lang="en-US" noProof="0" dirty="0" err="1">
                <a:cs typeface="Calibri"/>
              </a:rPr>
              <a:t>Gesundheitsproblem</a:t>
            </a:r>
            <a:r>
              <a:rPr lang="en-US" noProof="0" dirty="0">
                <a:cs typeface="Calibri"/>
              </a:rPr>
              <a:t> </a:t>
            </a:r>
            <a:r>
              <a:rPr lang="en-US" noProof="0" dirty="0" err="1">
                <a:cs typeface="Calibri"/>
              </a:rPr>
              <a:t>ist</a:t>
            </a:r>
            <a:r>
              <a:rPr lang="en-US" noProof="0" dirty="0">
                <a:cs typeface="Calibri"/>
              </a:rPr>
              <a:t>, </a:t>
            </a:r>
            <a:r>
              <a:rPr lang="en-US" noProof="0" dirty="0" err="1">
                <a:cs typeface="Calibri"/>
              </a:rPr>
              <a:t>aber</a:t>
            </a:r>
            <a:r>
              <a:rPr lang="en-US" noProof="0" dirty="0">
                <a:cs typeface="Calibri"/>
              </a:rPr>
              <a:t> es </a:t>
            </a:r>
            <a:r>
              <a:rPr lang="en-US" noProof="0" dirty="0" err="1">
                <a:cs typeface="Calibri"/>
              </a:rPr>
              <a:t>stimmt</a:t>
            </a:r>
            <a:r>
              <a:rPr lang="en-US" noProof="0" dirty="0">
                <a:cs typeface="Calibri"/>
              </a:rPr>
              <a:t> </a:t>
            </a:r>
            <a:r>
              <a:rPr lang="en-US" noProof="0" dirty="0" err="1">
                <a:cs typeface="Calibri"/>
              </a:rPr>
              <a:t>auch</a:t>
            </a:r>
            <a:r>
              <a:rPr lang="en-US" noProof="0" dirty="0">
                <a:cs typeface="Calibri"/>
              </a:rPr>
              <a:t>, </a:t>
            </a:r>
            <a:r>
              <a:rPr lang="en-US" noProof="0" dirty="0" err="1">
                <a:cs typeface="Calibri"/>
              </a:rPr>
              <a:t>dass</a:t>
            </a:r>
            <a:r>
              <a:rPr lang="en-US" noProof="0" dirty="0">
                <a:cs typeface="Calibri"/>
              </a:rPr>
              <a:t> </a:t>
            </a:r>
            <a:r>
              <a:rPr lang="en-US" noProof="0" dirty="0" err="1">
                <a:cs typeface="Calibri"/>
              </a:rPr>
              <a:t>Schwangerschaft</a:t>
            </a:r>
            <a:r>
              <a:rPr lang="en-US" noProof="0" dirty="0">
                <a:cs typeface="Calibri"/>
              </a:rPr>
              <a:t>, </a:t>
            </a:r>
            <a:r>
              <a:rPr lang="en-US" noProof="0" dirty="0" err="1">
                <a:cs typeface="Calibri"/>
              </a:rPr>
              <a:t>Wehen</a:t>
            </a:r>
            <a:r>
              <a:rPr lang="en-US" noProof="0" dirty="0">
                <a:cs typeface="Calibri"/>
              </a:rPr>
              <a:t> und </a:t>
            </a:r>
            <a:r>
              <a:rPr lang="en-US" noProof="0" dirty="0" err="1">
                <a:cs typeface="Calibri"/>
              </a:rPr>
              <a:t>vaginale</a:t>
            </a:r>
            <a:r>
              <a:rPr lang="en-US" noProof="0" dirty="0">
                <a:cs typeface="Calibri"/>
              </a:rPr>
              <a:t> </a:t>
            </a:r>
            <a:r>
              <a:rPr lang="en-US" noProof="0" dirty="0" err="1">
                <a:cs typeface="Calibri"/>
              </a:rPr>
              <a:t>Entbindung</a:t>
            </a:r>
            <a:r>
              <a:rPr lang="en-US" noProof="0" dirty="0">
                <a:cs typeface="Calibri"/>
              </a:rPr>
              <a:t> </a:t>
            </a:r>
            <a:r>
              <a:rPr lang="en-US" noProof="0" dirty="0" err="1">
                <a:cs typeface="Calibri"/>
              </a:rPr>
              <a:t>Faktoren</a:t>
            </a:r>
            <a:r>
              <a:rPr lang="en-US" noProof="0" dirty="0">
                <a:cs typeface="Calibri"/>
              </a:rPr>
              <a:t> </a:t>
            </a:r>
            <a:r>
              <a:rPr lang="en-US" noProof="0" dirty="0" err="1">
                <a:cs typeface="Calibri"/>
              </a:rPr>
              <a:t>sind</a:t>
            </a:r>
            <a:r>
              <a:rPr lang="en-US" noProof="0" dirty="0">
                <a:cs typeface="Calibri"/>
              </a:rPr>
              <a:t>, die das </a:t>
            </a:r>
            <a:r>
              <a:rPr lang="en-US" noProof="0" dirty="0" err="1">
                <a:cs typeface="Calibri"/>
              </a:rPr>
              <a:t>Risiko</a:t>
            </a:r>
            <a:r>
              <a:rPr lang="en-US" noProof="0" dirty="0">
                <a:cs typeface="Calibri"/>
              </a:rPr>
              <a:t> </a:t>
            </a:r>
            <a:r>
              <a:rPr lang="en-US" noProof="0" dirty="0" err="1">
                <a:cs typeface="Calibri"/>
              </a:rPr>
              <a:t>erhöhen</a:t>
            </a:r>
            <a:r>
              <a:rPr lang="en-US" noProof="0" dirty="0">
                <a:cs typeface="Calibri"/>
              </a:rPr>
              <a:t>. </a:t>
            </a:r>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80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PT Sans"/>
              </a:rPr>
              <a:t>Die </a:t>
            </a:r>
            <a:r>
              <a:rPr lang="en-US" sz="1800" dirty="0" err="1">
                <a:solidFill>
                  <a:srgbClr val="000000"/>
                </a:solidFill>
                <a:latin typeface="PT Sans"/>
              </a:rPr>
              <a:t>Behandlung</a:t>
            </a:r>
            <a:r>
              <a:rPr lang="en-US" sz="1800" dirty="0">
                <a:solidFill>
                  <a:srgbClr val="000000"/>
                </a:solidFill>
                <a:latin typeface="PT Sans"/>
              </a:rPr>
              <a:t> der </a:t>
            </a:r>
            <a:r>
              <a:rPr lang="en-US" sz="1800" dirty="0" err="1">
                <a:solidFill>
                  <a:srgbClr val="000000"/>
                </a:solidFill>
                <a:latin typeface="PT Sans"/>
              </a:rPr>
              <a:t>Inkontinenz</a:t>
            </a:r>
            <a:r>
              <a:rPr lang="en-US" sz="1800" dirty="0">
                <a:solidFill>
                  <a:srgbClr val="000000"/>
                </a:solidFill>
                <a:latin typeface="PT Sans"/>
              </a:rPr>
              <a:t> </a:t>
            </a:r>
            <a:r>
              <a:rPr lang="en-US" sz="1800" dirty="0" err="1">
                <a:solidFill>
                  <a:srgbClr val="000000"/>
                </a:solidFill>
                <a:latin typeface="PT Sans"/>
              </a:rPr>
              <a:t>ist</a:t>
            </a:r>
            <a:r>
              <a:rPr lang="en-US" sz="1800" dirty="0">
                <a:solidFill>
                  <a:srgbClr val="000000"/>
                </a:solidFill>
                <a:latin typeface="PT Sans"/>
              </a:rPr>
              <a:t> </a:t>
            </a:r>
            <a:r>
              <a:rPr lang="en-US" sz="1800" dirty="0" err="1">
                <a:solidFill>
                  <a:srgbClr val="000000"/>
                </a:solidFill>
                <a:latin typeface="PT Sans"/>
              </a:rPr>
              <a:t>weltweit</a:t>
            </a:r>
            <a:r>
              <a:rPr lang="en-US" sz="1800" dirty="0">
                <a:solidFill>
                  <a:srgbClr val="000000"/>
                </a:solidFill>
                <a:latin typeface="PT Sans"/>
              </a:rPr>
              <a:t> </a:t>
            </a:r>
            <a:r>
              <a:rPr lang="en-US" sz="1800" dirty="0" err="1">
                <a:solidFill>
                  <a:srgbClr val="000000"/>
                </a:solidFill>
                <a:latin typeface="PT Sans"/>
              </a:rPr>
              <a:t>sehr</a:t>
            </a:r>
            <a:r>
              <a:rPr lang="en-US" sz="1800" dirty="0">
                <a:solidFill>
                  <a:srgbClr val="000000"/>
                </a:solidFill>
                <a:latin typeface="PT Sans"/>
              </a:rPr>
              <a:t> </a:t>
            </a:r>
            <a:r>
              <a:rPr lang="en-US" sz="1800" dirty="0" err="1">
                <a:solidFill>
                  <a:srgbClr val="000000"/>
                </a:solidFill>
                <a:latin typeface="PT Sans"/>
              </a:rPr>
              <a:t>verschieden</a:t>
            </a:r>
            <a:r>
              <a:rPr lang="en-US" sz="1800" dirty="0">
                <a:solidFill>
                  <a:srgbClr val="000000"/>
                </a:solidFill>
                <a:latin typeface="PT Sans"/>
              </a:rPr>
              <a:t>, und die Aufklärung und </a:t>
            </a:r>
            <a:r>
              <a:rPr lang="en-US" sz="1800" dirty="0" err="1">
                <a:solidFill>
                  <a:srgbClr val="000000"/>
                </a:solidFill>
                <a:latin typeface="PT Sans"/>
              </a:rPr>
              <a:t>Zugang</a:t>
            </a:r>
            <a:r>
              <a:rPr lang="en-US" sz="1800" dirty="0">
                <a:solidFill>
                  <a:srgbClr val="000000"/>
                </a:solidFill>
                <a:latin typeface="PT Sans"/>
              </a:rPr>
              <a:t> </a:t>
            </a:r>
            <a:r>
              <a:rPr lang="en-US" sz="1800" dirty="0" err="1">
                <a:solidFill>
                  <a:srgbClr val="000000"/>
                </a:solidFill>
                <a:latin typeface="PT Sans"/>
              </a:rPr>
              <a:t>zu</a:t>
            </a:r>
            <a:r>
              <a:rPr lang="en-US" sz="1800" dirty="0">
                <a:solidFill>
                  <a:srgbClr val="000000"/>
                </a:solidFill>
                <a:latin typeface="PT Sans"/>
              </a:rPr>
              <a:t> </a:t>
            </a:r>
            <a:r>
              <a:rPr lang="en-US" sz="1800" dirty="0" err="1">
                <a:solidFill>
                  <a:srgbClr val="000000"/>
                </a:solidFill>
                <a:latin typeface="PT Sans"/>
              </a:rPr>
              <a:t>bedarfsspezifischem</a:t>
            </a:r>
            <a:r>
              <a:rPr lang="en-US" sz="1800" dirty="0">
                <a:solidFill>
                  <a:srgbClr val="000000"/>
                </a:solidFill>
                <a:latin typeface="PT Sans"/>
              </a:rPr>
              <a:t> Wissen und </a:t>
            </a:r>
            <a:r>
              <a:rPr lang="en-US" sz="1800" dirty="0" err="1">
                <a:solidFill>
                  <a:srgbClr val="000000"/>
                </a:solidFill>
                <a:latin typeface="PT Sans"/>
              </a:rPr>
              <a:t>Behandlungen</a:t>
            </a:r>
            <a:r>
              <a:rPr lang="en-US" sz="1800" dirty="0">
                <a:solidFill>
                  <a:srgbClr val="000000"/>
                </a:solidFill>
                <a:latin typeface="PT Sans"/>
              </a:rPr>
              <a:t> </a:t>
            </a:r>
            <a:r>
              <a:rPr lang="en-US" sz="1800" dirty="0" err="1">
                <a:solidFill>
                  <a:srgbClr val="000000"/>
                </a:solidFill>
                <a:latin typeface="PT Sans"/>
              </a:rPr>
              <a:t>ist</a:t>
            </a:r>
            <a:r>
              <a:rPr lang="en-US" sz="1800" dirty="0">
                <a:solidFill>
                  <a:srgbClr val="000000"/>
                </a:solidFill>
                <a:latin typeface="PT Sans"/>
              </a:rPr>
              <a:t> </a:t>
            </a:r>
            <a:r>
              <a:rPr lang="en-US" sz="1800" dirty="0" err="1">
                <a:solidFill>
                  <a:srgbClr val="000000"/>
                </a:solidFill>
                <a:latin typeface="PT Sans"/>
              </a:rPr>
              <a:t>verbesserungswürdig</a:t>
            </a:r>
            <a:r>
              <a:rPr lang="en-US" sz="1800" dirty="0">
                <a:solidFill>
                  <a:srgbClr val="000000"/>
                </a:solidFill>
                <a:latin typeface="PT Sans"/>
              </a:rPr>
              <a:t>. </a:t>
            </a:r>
          </a:p>
          <a:p>
            <a:r>
              <a:rPr lang="en-US" sz="1800" dirty="0">
                <a:solidFill>
                  <a:srgbClr val="000000"/>
                </a:solidFill>
                <a:latin typeface="PT Sans"/>
              </a:rPr>
              <a:t>Die </a:t>
            </a:r>
            <a:r>
              <a:rPr lang="en-US" dirty="0" err="1"/>
              <a:t>meisten</a:t>
            </a:r>
            <a:r>
              <a:rPr lang="en-US" dirty="0"/>
              <a:t> </a:t>
            </a:r>
            <a:r>
              <a:rPr lang="en-US" dirty="0" err="1"/>
              <a:t>Dysfunktionen</a:t>
            </a:r>
            <a:r>
              <a:rPr lang="en-US" dirty="0"/>
              <a:t> des </a:t>
            </a:r>
            <a:r>
              <a:rPr lang="en-US" dirty="0" err="1"/>
              <a:t>Beckenbodens</a:t>
            </a:r>
            <a:r>
              <a:rPr lang="en-US" dirty="0"/>
              <a:t> </a:t>
            </a:r>
            <a:r>
              <a:rPr lang="en-US" dirty="0" err="1"/>
              <a:t>können</a:t>
            </a:r>
            <a:r>
              <a:rPr lang="en-US" dirty="0"/>
              <a:t> </a:t>
            </a:r>
            <a:r>
              <a:rPr lang="en-US" dirty="0" err="1"/>
              <a:t>geheilt</a:t>
            </a:r>
            <a:r>
              <a:rPr lang="en-US" dirty="0"/>
              <a:t> </a:t>
            </a:r>
            <a:r>
              <a:rPr lang="en-US" dirty="0" err="1"/>
              <a:t>oder</a:t>
            </a:r>
            <a:r>
              <a:rPr lang="en-US" dirty="0"/>
              <a:t> </a:t>
            </a:r>
            <a:r>
              <a:rPr lang="en-US" dirty="0" err="1"/>
              <a:t>zumindest</a:t>
            </a:r>
            <a:r>
              <a:rPr lang="en-US" dirty="0"/>
              <a:t> </a:t>
            </a:r>
            <a:r>
              <a:rPr lang="en-US" dirty="0" err="1"/>
              <a:t>verbessert</a:t>
            </a:r>
            <a:r>
              <a:rPr lang="en-US" dirty="0"/>
              <a:t> </a:t>
            </a:r>
            <a:r>
              <a:rPr lang="en-US" dirty="0" err="1"/>
              <a:t>werden</a:t>
            </a:r>
            <a:r>
              <a:rPr lang="en-US" sz="1800" dirty="0">
                <a:solidFill>
                  <a:srgbClr val="000000"/>
                </a:solidFill>
                <a:latin typeface="PT Sans"/>
              </a:rPr>
              <a:t>, </a:t>
            </a:r>
            <a:r>
              <a:rPr lang="en-US" sz="1800" dirty="0" err="1">
                <a:solidFill>
                  <a:srgbClr val="000000"/>
                </a:solidFill>
                <a:latin typeface="PT Sans"/>
              </a:rPr>
              <a:t>wenn</a:t>
            </a:r>
            <a:r>
              <a:rPr lang="en-US" sz="1800" dirty="0">
                <a:solidFill>
                  <a:srgbClr val="000000"/>
                </a:solidFill>
                <a:latin typeface="PT Sans"/>
              </a:rPr>
              <a:t> die </a:t>
            </a:r>
            <a:r>
              <a:rPr lang="en-US" sz="1800" dirty="0" err="1">
                <a:solidFill>
                  <a:srgbClr val="000000"/>
                </a:solidFill>
                <a:latin typeface="PT Sans"/>
              </a:rPr>
              <a:t>Patienten</a:t>
            </a:r>
            <a:r>
              <a:rPr lang="en-US" sz="1800" dirty="0">
                <a:solidFill>
                  <a:srgbClr val="000000"/>
                </a:solidFill>
                <a:latin typeface="PT Sans"/>
              </a:rPr>
              <a:t> in der Lage </a:t>
            </a:r>
            <a:r>
              <a:rPr lang="en-US" sz="1800" dirty="0" err="1">
                <a:solidFill>
                  <a:srgbClr val="000000"/>
                </a:solidFill>
                <a:latin typeface="PT Sans"/>
              </a:rPr>
              <a:t>sind</a:t>
            </a:r>
            <a:r>
              <a:rPr lang="en-US" sz="1800" dirty="0">
                <a:solidFill>
                  <a:srgbClr val="000000"/>
                </a:solidFill>
                <a:latin typeface="PT Sans"/>
              </a:rPr>
              <a:t>, den </a:t>
            </a:r>
            <a:r>
              <a:rPr lang="en-US" sz="1800" dirty="0" err="1">
                <a:solidFill>
                  <a:srgbClr val="000000"/>
                </a:solidFill>
                <a:latin typeface="PT Sans"/>
              </a:rPr>
              <a:t>richtigen</a:t>
            </a:r>
            <a:r>
              <a:rPr lang="en-US" sz="1800" dirty="0">
                <a:solidFill>
                  <a:srgbClr val="000000"/>
                </a:solidFill>
                <a:latin typeface="PT Sans"/>
              </a:rPr>
              <a:t> </a:t>
            </a:r>
            <a:r>
              <a:rPr lang="en-US" sz="1800" dirty="0" err="1">
                <a:solidFill>
                  <a:srgbClr val="000000"/>
                </a:solidFill>
                <a:latin typeface="PT Sans"/>
              </a:rPr>
              <a:t>Behandlungspfad</a:t>
            </a:r>
            <a:r>
              <a:rPr lang="en-US" sz="1800" dirty="0">
                <a:solidFill>
                  <a:srgbClr val="000000"/>
                </a:solidFill>
                <a:latin typeface="PT Sans"/>
              </a:rPr>
              <a:t> </a:t>
            </a:r>
            <a:r>
              <a:rPr lang="en-US" sz="1800" dirty="0" err="1">
                <a:solidFill>
                  <a:srgbClr val="000000"/>
                </a:solidFill>
                <a:latin typeface="PT Sans"/>
              </a:rPr>
              <a:t>einzuschlagen</a:t>
            </a:r>
            <a:r>
              <a:rPr lang="en-US" sz="1800" dirty="0">
                <a:solidFill>
                  <a:srgbClr val="000000"/>
                </a:solidFill>
                <a:latin typeface="PT Sans"/>
              </a:rPr>
              <a:t> und die am </a:t>
            </a:r>
            <a:r>
              <a:rPr lang="en-US" sz="1800" dirty="0" err="1">
                <a:solidFill>
                  <a:srgbClr val="000000"/>
                </a:solidFill>
                <a:latin typeface="PT Sans"/>
              </a:rPr>
              <a:t>besten</a:t>
            </a:r>
            <a:r>
              <a:rPr lang="en-US" sz="1800" dirty="0">
                <a:solidFill>
                  <a:srgbClr val="000000"/>
                </a:solidFill>
                <a:latin typeface="PT Sans"/>
              </a:rPr>
              <a:t> </a:t>
            </a:r>
            <a:r>
              <a:rPr lang="en-US" sz="1800" dirty="0" err="1">
                <a:solidFill>
                  <a:srgbClr val="000000"/>
                </a:solidFill>
                <a:latin typeface="PT Sans"/>
              </a:rPr>
              <a:t>geeignete</a:t>
            </a:r>
            <a:r>
              <a:rPr lang="en-US" sz="1800" dirty="0">
                <a:solidFill>
                  <a:srgbClr val="000000"/>
                </a:solidFill>
                <a:latin typeface="PT Sans"/>
              </a:rPr>
              <a:t> Person für die </a:t>
            </a:r>
            <a:r>
              <a:rPr lang="en-US" sz="1800" dirty="0" err="1">
                <a:solidFill>
                  <a:srgbClr val="000000"/>
                </a:solidFill>
                <a:latin typeface="PT Sans"/>
              </a:rPr>
              <a:t>Behandlung</a:t>
            </a:r>
            <a:r>
              <a:rPr lang="en-US" sz="1800" dirty="0">
                <a:solidFill>
                  <a:srgbClr val="000000"/>
                </a:solidFill>
                <a:latin typeface="PT Sans"/>
              </a:rPr>
              <a:t> </a:t>
            </a:r>
            <a:r>
              <a:rPr lang="en-US" sz="1800" dirty="0" err="1">
                <a:solidFill>
                  <a:srgbClr val="000000"/>
                </a:solidFill>
                <a:latin typeface="PT Sans"/>
              </a:rPr>
              <a:t>ihrer</a:t>
            </a:r>
            <a:r>
              <a:rPr lang="en-US" sz="1800" dirty="0">
                <a:solidFill>
                  <a:srgbClr val="000000"/>
                </a:solidFill>
                <a:latin typeface="PT Sans"/>
              </a:rPr>
              <a:t> </a:t>
            </a:r>
            <a:r>
              <a:rPr lang="en-US" sz="1800" dirty="0" err="1">
                <a:solidFill>
                  <a:srgbClr val="000000"/>
                </a:solidFill>
                <a:latin typeface="PT Sans"/>
              </a:rPr>
              <a:t>Erkrankung</a:t>
            </a:r>
            <a:r>
              <a:rPr lang="en-US" sz="1800" dirty="0">
                <a:solidFill>
                  <a:srgbClr val="000000"/>
                </a:solidFill>
                <a:latin typeface="PT Sans"/>
              </a:rPr>
              <a:t> </a:t>
            </a:r>
            <a:r>
              <a:rPr lang="en-US" sz="1800" dirty="0" err="1">
                <a:solidFill>
                  <a:srgbClr val="000000"/>
                </a:solidFill>
                <a:latin typeface="PT Sans"/>
              </a:rPr>
              <a:t>zu</a:t>
            </a:r>
            <a:r>
              <a:rPr lang="en-US" sz="1800" dirty="0">
                <a:solidFill>
                  <a:srgbClr val="000000"/>
                </a:solidFill>
                <a:latin typeface="PT Sans"/>
              </a:rPr>
              <a:t> </a:t>
            </a:r>
            <a:r>
              <a:rPr lang="en-US" sz="1800" dirty="0" err="1">
                <a:solidFill>
                  <a:srgbClr val="000000"/>
                </a:solidFill>
                <a:latin typeface="PT Sans"/>
              </a:rPr>
              <a:t>erreichen</a:t>
            </a:r>
            <a:r>
              <a:rPr lang="en-US" sz="1800" dirty="0">
                <a:solidFill>
                  <a:srgbClr val="000000"/>
                </a:solidFill>
                <a:latin typeface="PT Sans"/>
              </a:rPr>
              <a:t>.  </a:t>
            </a:r>
            <a:endParaRPr lang="en-US" sz="1800" dirty="0">
              <a:solidFill>
                <a:srgbClr val="000000"/>
              </a:solidFill>
              <a:latin typeface="PT Sans" panose="020B0503020203020204" pitchFamily="34" charset="0"/>
            </a:endParaRPr>
          </a:p>
          <a:p>
            <a:r>
              <a:rPr lang="en-US" sz="1800" dirty="0" err="1">
                <a:solidFill>
                  <a:srgbClr val="000000"/>
                </a:solidFill>
                <a:latin typeface="PT Sans"/>
              </a:rPr>
              <a:t>Viele</a:t>
            </a:r>
            <a:r>
              <a:rPr lang="en-US" sz="1800" dirty="0">
                <a:solidFill>
                  <a:srgbClr val="000000"/>
                </a:solidFill>
                <a:latin typeface="PT Sans"/>
              </a:rPr>
              <a:t> Menschen </a:t>
            </a:r>
            <a:r>
              <a:rPr lang="en-US" sz="1800" dirty="0" err="1">
                <a:solidFill>
                  <a:srgbClr val="000000"/>
                </a:solidFill>
                <a:latin typeface="PT Sans"/>
              </a:rPr>
              <a:t>mit</a:t>
            </a:r>
            <a:r>
              <a:rPr lang="en-US" sz="1800" dirty="0">
                <a:solidFill>
                  <a:srgbClr val="000000"/>
                </a:solidFill>
                <a:latin typeface="PT Sans"/>
              </a:rPr>
              <a:t> </a:t>
            </a:r>
            <a:r>
              <a:rPr lang="en-US" sz="1800" dirty="0" err="1">
                <a:solidFill>
                  <a:srgbClr val="000000"/>
                </a:solidFill>
                <a:latin typeface="PT Sans"/>
              </a:rPr>
              <a:t>schwerer</a:t>
            </a:r>
            <a:r>
              <a:rPr lang="en-US" sz="1800" dirty="0">
                <a:solidFill>
                  <a:srgbClr val="000000"/>
                </a:solidFill>
                <a:latin typeface="PT Sans"/>
              </a:rPr>
              <a:t> </a:t>
            </a:r>
            <a:r>
              <a:rPr lang="en-US" sz="1800" dirty="0" err="1">
                <a:solidFill>
                  <a:srgbClr val="000000"/>
                </a:solidFill>
                <a:latin typeface="PT Sans"/>
              </a:rPr>
              <a:t>Inkontinenz</a:t>
            </a:r>
            <a:r>
              <a:rPr lang="en-US" sz="1800" dirty="0">
                <a:solidFill>
                  <a:srgbClr val="000000"/>
                </a:solidFill>
                <a:latin typeface="PT Sans"/>
              </a:rPr>
              <a:t> und </a:t>
            </a:r>
            <a:r>
              <a:rPr lang="en-US" sz="1800" dirty="0" err="1">
                <a:solidFill>
                  <a:srgbClr val="000000"/>
                </a:solidFill>
                <a:latin typeface="PT Sans"/>
              </a:rPr>
              <a:t>Beckenbodenproblemen</a:t>
            </a:r>
            <a:r>
              <a:rPr lang="en-US" sz="1800" dirty="0">
                <a:solidFill>
                  <a:srgbClr val="000000"/>
                </a:solidFill>
                <a:latin typeface="PT Sans"/>
              </a:rPr>
              <a:t> </a:t>
            </a:r>
            <a:r>
              <a:rPr lang="en-US" sz="1800" dirty="0" err="1">
                <a:solidFill>
                  <a:srgbClr val="000000"/>
                </a:solidFill>
                <a:latin typeface="PT Sans"/>
              </a:rPr>
              <a:t>haben</a:t>
            </a:r>
            <a:r>
              <a:rPr lang="en-US" sz="1800" dirty="0">
                <a:solidFill>
                  <a:srgbClr val="000000"/>
                </a:solidFill>
                <a:latin typeface="PT Sans"/>
              </a:rPr>
              <a:t> Angst das Haus </a:t>
            </a:r>
            <a:r>
              <a:rPr lang="en-US" sz="1800" dirty="0" err="1">
                <a:solidFill>
                  <a:srgbClr val="000000"/>
                </a:solidFill>
                <a:latin typeface="PT Sans"/>
              </a:rPr>
              <a:t>zu</a:t>
            </a:r>
            <a:r>
              <a:rPr lang="en-US" sz="1800" dirty="0">
                <a:solidFill>
                  <a:srgbClr val="000000"/>
                </a:solidFill>
                <a:latin typeface="PT Sans"/>
              </a:rPr>
              <a:t> </a:t>
            </a:r>
            <a:r>
              <a:rPr lang="en-US" sz="1800" dirty="0" err="1">
                <a:solidFill>
                  <a:srgbClr val="000000"/>
                </a:solidFill>
                <a:latin typeface="PT Sans"/>
              </a:rPr>
              <a:t>verlassen</a:t>
            </a:r>
            <a:r>
              <a:rPr lang="en-US" sz="1800" dirty="0">
                <a:solidFill>
                  <a:srgbClr val="000000"/>
                </a:solidFill>
                <a:latin typeface="PT Sans"/>
              </a:rPr>
              <a:t> und die Isolation </a:t>
            </a:r>
            <a:r>
              <a:rPr lang="en-US" sz="1800" dirty="0" err="1">
                <a:solidFill>
                  <a:srgbClr val="000000"/>
                </a:solidFill>
                <a:latin typeface="PT Sans"/>
              </a:rPr>
              <a:t>ist</a:t>
            </a:r>
            <a:r>
              <a:rPr lang="en-US" sz="1800" dirty="0">
                <a:solidFill>
                  <a:srgbClr val="000000"/>
                </a:solidFill>
                <a:latin typeface="PT Sans"/>
              </a:rPr>
              <a:t> </a:t>
            </a:r>
            <a:r>
              <a:rPr lang="en-US" sz="1800" dirty="0" err="1">
                <a:solidFill>
                  <a:srgbClr val="000000"/>
                </a:solidFill>
                <a:latin typeface="PT Sans"/>
              </a:rPr>
              <a:t>seit</a:t>
            </a:r>
            <a:r>
              <a:rPr lang="en-US" sz="1800" dirty="0">
                <a:solidFill>
                  <a:srgbClr val="000000"/>
                </a:solidFill>
                <a:latin typeface="PT Sans"/>
              </a:rPr>
              <a:t> </a:t>
            </a:r>
            <a:r>
              <a:rPr lang="en-US" sz="1800" dirty="0" err="1">
                <a:solidFill>
                  <a:srgbClr val="000000"/>
                </a:solidFill>
                <a:latin typeface="PT Sans"/>
              </a:rPr>
              <a:t>vielen</a:t>
            </a:r>
            <a:r>
              <a:rPr lang="en-US" sz="1800" dirty="0">
                <a:solidFill>
                  <a:srgbClr val="000000"/>
                </a:solidFill>
                <a:latin typeface="PT Sans"/>
              </a:rPr>
              <a:t> Jahren </a:t>
            </a:r>
            <a:r>
              <a:rPr lang="en-US" sz="1800" dirty="0" err="1">
                <a:solidFill>
                  <a:srgbClr val="000000"/>
                </a:solidFill>
                <a:latin typeface="PT Sans"/>
              </a:rPr>
              <a:t>ihre</a:t>
            </a:r>
            <a:r>
              <a:rPr lang="en-US" sz="1800" dirty="0">
                <a:solidFill>
                  <a:srgbClr val="000000"/>
                </a:solidFill>
                <a:latin typeface="PT Sans"/>
              </a:rPr>
              <a:t> </a:t>
            </a:r>
            <a:r>
              <a:rPr lang="en-US" sz="1800" dirty="0" err="1">
                <a:solidFill>
                  <a:srgbClr val="000000"/>
                </a:solidFill>
                <a:latin typeface="PT Sans"/>
              </a:rPr>
              <a:t>Realität</a:t>
            </a:r>
            <a:r>
              <a:rPr lang="en-US" sz="1800" dirty="0">
                <a:solidFill>
                  <a:srgbClr val="000000"/>
                </a:solidFill>
                <a:latin typeface="PT Sans"/>
              </a:rPr>
              <a:t>. Menschen, die </a:t>
            </a:r>
            <a:r>
              <a:rPr lang="en-US" sz="1800" dirty="0" err="1">
                <a:solidFill>
                  <a:srgbClr val="000000"/>
                </a:solidFill>
                <a:latin typeface="PT Sans"/>
              </a:rPr>
              <a:t>mit</a:t>
            </a:r>
            <a:r>
              <a:rPr lang="en-US" sz="1800" dirty="0">
                <a:solidFill>
                  <a:srgbClr val="000000"/>
                </a:solidFill>
                <a:latin typeface="PT Sans"/>
              </a:rPr>
              <a:t> </a:t>
            </a:r>
            <a:r>
              <a:rPr lang="en-US" sz="1800" dirty="0" err="1">
                <a:solidFill>
                  <a:srgbClr val="000000"/>
                </a:solidFill>
                <a:latin typeface="PT Sans"/>
              </a:rPr>
              <a:t>Beckenbodenfunktionsstörungen</a:t>
            </a:r>
            <a:r>
              <a:rPr lang="en-US" sz="1800" dirty="0">
                <a:solidFill>
                  <a:srgbClr val="000000"/>
                </a:solidFill>
                <a:latin typeface="PT Sans"/>
              </a:rPr>
              <a:t> leben, </a:t>
            </a:r>
            <a:r>
              <a:rPr lang="en-US" sz="1800" dirty="0" err="1">
                <a:solidFill>
                  <a:srgbClr val="000000"/>
                </a:solidFill>
                <a:latin typeface="PT Sans"/>
              </a:rPr>
              <a:t>brauchen</a:t>
            </a:r>
            <a:r>
              <a:rPr lang="en-US" sz="1800" dirty="0">
                <a:solidFill>
                  <a:srgbClr val="000000"/>
                </a:solidFill>
                <a:latin typeface="PT Sans"/>
              </a:rPr>
              <a:t> </a:t>
            </a:r>
            <a:r>
              <a:rPr lang="en-US" sz="1800" dirty="0" err="1">
                <a:solidFill>
                  <a:srgbClr val="000000"/>
                </a:solidFill>
                <a:latin typeface="PT Sans"/>
              </a:rPr>
              <a:t>Zugang</a:t>
            </a:r>
            <a:r>
              <a:rPr lang="en-US" sz="1800" dirty="0">
                <a:solidFill>
                  <a:srgbClr val="000000"/>
                </a:solidFill>
                <a:latin typeface="PT Sans"/>
              </a:rPr>
              <a:t> </a:t>
            </a:r>
            <a:r>
              <a:rPr lang="en-US" sz="1800" dirty="0" err="1">
                <a:solidFill>
                  <a:srgbClr val="000000"/>
                </a:solidFill>
                <a:latin typeface="PT Sans"/>
              </a:rPr>
              <a:t>zu</a:t>
            </a:r>
            <a:r>
              <a:rPr lang="en-US" sz="1800" dirty="0">
                <a:solidFill>
                  <a:srgbClr val="000000"/>
                </a:solidFill>
                <a:latin typeface="PT Sans"/>
              </a:rPr>
              <a:t> der </a:t>
            </a:r>
            <a:r>
              <a:rPr lang="en-US" sz="1800" dirty="0" err="1">
                <a:solidFill>
                  <a:srgbClr val="000000"/>
                </a:solidFill>
                <a:latin typeface="PT Sans"/>
              </a:rPr>
              <a:t>Pflege</a:t>
            </a:r>
            <a:r>
              <a:rPr lang="en-US" sz="1800" dirty="0">
                <a:solidFill>
                  <a:srgbClr val="000000"/>
                </a:solidFill>
                <a:latin typeface="PT Sans"/>
              </a:rPr>
              <a:t> und </a:t>
            </a:r>
            <a:r>
              <a:rPr lang="en-US" sz="1800" dirty="0" err="1">
                <a:solidFill>
                  <a:srgbClr val="000000"/>
                </a:solidFill>
                <a:latin typeface="PT Sans"/>
              </a:rPr>
              <a:t>Behandlung</a:t>
            </a:r>
            <a:r>
              <a:rPr lang="en-US" sz="1800" dirty="0">
                <a:solidFill>
                  <a:srgbClr val="000000"/>
                </a:solidFill>
                <a:latin typeface="PT Sans"/>
              </a:rPr>
              <a:t>, die </a:t>
            </a:r>
            <a:r>
              <a:rPr lang="en-US" sz="1800" dirty="0" err="1">
                <a:solidFill>
                  <a:srgbClr val="000000"/>
                </a:solidFill>
                <a:latin typeface="PT Sans"/>
              </a:rPr>
              <a:t>sie</a:t>
            </a:r>
            <a:r>
              <a:rPr lang="en-US" sz="1800" dirty="0">
                <a:solidFill>
                  <a:srgbClr val="000000"/>
                </a:solidFill>
                <a:latin typeface="PT Sans"/>
              </a:rPr>
              <a:t> </a:t>
            </a:r>
            <a:r>
              <a:rPr lang="en-US" sz="1800" dirty="0" err="1">
                <a:solidFill>
                  <a:srgbClr val="000000"/>
                </a:solidFill>
                <a:latin typeface="PT Sans"/>
              </a:rPr>
              <a:t>verdienen</a:t>
            </a:r>
            <a:r>
              <a:rPr lang="en-US" sz="1800" dirty="0">
                <a:solidFill>
                  <a:srgbClr val="000000"/>
                </a:solidFill>
                <a:latin typeface="PT Sans"/>
              </a:rPr>
              <a:t> und die </a:t>
            </a:r>
            <a:r>
              <a:rPr lang="en-US" sz="1800" dirty="0" err="1">
                <a:solidFill>
                  <a:srgbClr val="000000"/>
                </a:solidFill>
                <a:latin typeface="PT Sans"/>
              </a:rPr>
              <a:t>ihnen</a:t>
            </a:r>
            <a:r>
              <a:rPr lang="en-US" sz="1800" dirty="0">
                <a:solidFill>
                  <a:srgbClr val="000000"/>
                </a:solidFill>
                <a:latin typeface="PT Sans"/>
              </a:rPr>
              <a:t> </a:t>
            </a:r>
            <a:r>
              <a:rPr lang="en-US" sz="1800" dirty="0" err="1">
                <a:solidFill>
                  <a:srgbClr val="000000"/>
                </a:solidFill>
                <a:latin typeface="PT Sans"/>
              </a:rPr>
              <a:t>hilft</a:t>
            </a:r>
            <a:r>
              <a:rPr lang="en-US" sz="1800" dirty="0">
                <a:solidFill>
                  <a:srgbClr val="000000"/>
                </a:solidFill>
                <a:latin typeface="PT Sans"/>
              </a:rPr>
              <a:t>, </a:t>
            </a:r>
            <a:r>
              <a:rPr lang="en-US" sz="1800" dirty="0" err="1">
                <a:solidFill>
                  <a:srgbClr val="000000"/>
                </a:solidFill>
                <a:latin typeface="PT Sans"/>
              </a:rPr>
              <a:t>wieder</a:t>
            </a:r>
            <a:r>
              <a:rPr lang="en-US" sz="1800" dirty="0">
                <a:solidFill>
                  <a:srgbClr val="000000"/>
                </a:solidFill>
                <a:latin typeface="PT Sans"/>
              </a:rPr>
              <a:t> </a:t>
            </a:r>
            <a:r>
              <a:rPr lang="en-US" sz="1800" dirty="0" err="1">
                <a:solidFill>
                  <a:srgbClr val="000000"/>
                </a:solidFill>
                <a:latin typeface="PT Sans"/>
              </a:rPr>
              <a:t>ein</a:t>
            </a:r>
            <a:r>
              <a:rPr lang="en-US" sz="1800" dirty="0">
                <a:solidFill>
                  <a:srgbClr val="000000"/>
                </a:solidFill>
                <a:latin typeface="PT Sans"/>
              </a:rPr>
              <a:t> </a:t>
            </a:r>
            <a:r>
              <a:rPr lang="en-US" sz="1800" dirty="0" err="1">
                <a:solidFill>
                  <a:srgbClr val="000000"/>
                </a:solidFill>
                <a:latin typeface="PT Sans"/>
              </a:rPr>
              <a:t>normales</a:t>
            </a:r>
            <a:r>
              <a:rPr lang="en-US" sz="1800" dirty="0">
                <a:solidFill>
                  <a:srgbClr val="000000"/>
                </a:solidFill>
                <a:latin typeface="PT Sans"/>
              </a:rPr>
              <a:t> Leben </a:t>
            </a:r>
            <a:r>
              <a:rPr lang="en-US" sz="1800" dirty="0" err="1">
                <a:solidFill>
                  <a:srgbClr val="000000"/>
                </a:solidFill>
                <a:latin typeface="PT Sans"/>
              </a:rPr>
              <a:t>zu</a:t>
            </a:r>
            <a:r>
              <a:rPr lang="en-US" sz="1800" dirty="0">
                <a:solidFill>
                  <a:srgbClr val="000000"/>
                </a:solidFill>
                <a:latin typeface="PT Sans"/>
              </a:rPr>
              <a:t> </a:t>
            </a:r>
            <a:r>
              <a:rPr lang="en-US" sz="1800" dirty="0" err="1">
                <a:solidFill>
                  <a:srgbClr val="000000"/>
                </a:solidFill>
                <a:latin typeface="PT Sans"/>
              </a:rPr>
              <a:t>führen</a:t>
            </a:r>
            <a:r>
              <a:rPr lang="en-US" sz="1800" dirty="0">
                <a:solidFill>
                  <a:srgbClr val="000000"/>
                </a:solidFill>
                <a:latin typeface="PT San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879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Ziel </a:t>
            </a:r>
            <a:r>
              <a:rPr lang="en-US" dirty="0"/>
              <a:t>der Folie: Beschreiben Sie einen Fall als Beispiel für ein Beckenbodenleiden und wie es behandelt wurde.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502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Ziel der Folie: Beschreibung der gängigen klinischen Praxis</a:t>
            </a:r>
          </a:p>
          <a:p>
            <a:endParaRPr lang="en-US" dirty="0"/>
          </a:p>
          <a:p>
            <a:r>
              <a:rPr lang="en-US" dirty="0"/>
              <a:t>Das Tabu, das Beckenbodenstörungen umgibt, ist ein großes Hindernis für die Behandlung.</a:t>
            </a:r>
          </a:p>
          <a:p>
            <a:r>
              <a:rPr lang="en-US" dirty="0"/>
              <a:t>Das Bewusstsein für die Behandlungsmöglichkeiten muss geschärft werden. Es ist wichtig, dass die Patienten wissen, dass es nicht-chirurgische Interventionen gibt. </a:t>
            </a:r>
          </a:p>
          <a:p>
            <a:r>
              <a:rPr lang="en-US" dirty="0"/>
              <a:t>Der behandelnde Arzt </a:t>
            </a:r>
            <a:r>
              <a:rPr lang="en-US" dirty="0" err="1"/>
              <a:t>kann</a:t>
            </a:r>
            <a:r>
              <a:rPr lang="en-US" dirty="0"/>
              <a:t> den intermittierenden Katheterismus verordnen, </a:t>
            </a:r>
            <a:r>
              <a:rPr lang="en-US" dirty="0" err="1"/>
              <a:t>wenn</a:t>
            </a:r>
            <a:r>
              <a:rPr lang="en-US" dirty="0"/>
              <a:t> </a:t>
            </a:r>
            <a:r>
              <a:rPr lang="en-US" dirty="0" err="1"/>
              <a:t>eine</a:t>
            </a:r>
            <a:r>
              <a:rPr lang="en-US" dirty="0"/>
              <a:t> </a:t>
            </a:r>
            <a:r>
              <a:rPr lang="en-GB" sz="1800" dirty="0">
                <a:solidFill>
                  <a:srgbClr val="002060"/>
                </a:solidFill>
                <a:latin typeface="Arial" panose="020B0604020202020204" pitchFamily="34" charset="0"/>
              </a:rPr>
              <a:t>Beckenbodenfunktionsstörung vorliegt</a:t>
            </a:r>
            <a:r>
              <a:rPr lang="en-US" sz="1800" dirty="0">
                <a:solidFill>
                  <a:srgbClr val="002060"/>
                </a:solidFill>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dirty="0">
                <a:solidFill>
                  <a:srgbClr val="002060"/>
                </a:solidFill>
                <a:latin typeface="Arial" panose="020B0604020202020204" pitchFamily="34" charset="0"/>
              </a:rPr>
              <a:t>Unfähigkeit, die Blase zu entleeren oder vollständig zu entleeren - Risiko einer </a:t>
            </a:r>
            <a:r>
              <a:rPr lang="en-US" sz="1800" dirty="0">
                <a:solidFill>
                  <a:srgbClr val="002060"/>
                </a:solidFill>
                <a:latin typeface="Arial" panose="020B0604020202020204" pitchFamily="34" charset="0"/>
              </a:rPr>
              <a:t>Harnwegsinfektion</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dirty="0">
                <a:solidFill>
                  <a:srgbClr val="002060"/>
                </a:solidFill>
                <a:latin typeface="Arial" panose="020B0604020202020204" pitchFamily="34" charset="0"/>
              </a:rPr>
              <a:t>Zögerlichkeit oder </a:t>
            </a:r>
            <a:r>
              <a:rPr lang="en-GB" sz="1800" dirty="0" err="1">
                <a:solidFill>
                  <a:srgbClr val="002060"/>
                </a:solidFill>
                <a:latin typeface="Arial" panose="020B0604020202020204" pitchFamily="34" charset="0"/>
              </a:rPr>
              <a:t>unterbrochener</a:t>
            </a:r>
            <a:r>
              <a:rPr lang="en-GB"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Harnfluß</a:t>
            </a:r>
            <a:endParaRPr lang="en-US" b="0" i="0" dirty="0">
              <a:solidFill>
                <a:srgbClr val="000000"/>
              </a:solidFill>
              <a:effectLst/>
              <a:latin typeface="Arial" panose="020B0604020202020204" pitchFamily="34" charset="0"/>
            </a:endParaRPr>
          </a:p>
          <a:p>
            <a:pPr algn="l" rtl="0" fontAlgn="base"/>
            <a:r>
              <a:rPr lang="en-GB" sz="1800" dirty="0">
                <a:solidFill>
                  <a:srgbClr val="002060"/>
                </a:solidFill>
                <a:latin typeface="Arial" panose="020B0604020202020204" pitchFamily="34" charset="0"/>
              </a:rPr>
              <a:t>Die Einführung der Möglichkeit für den Patienten, selbst einen </a:t>
            </a:r>
            <a:r>
              <a:rPr lang="en-GB" sz="1800" dirty="0" err="1">
                <a:solidFill>
                  <a:srgbClr val="002060"/>
                </a:solidFill>
                <a:latin typeface="Arial" panose="020B0604020202020204" pitchFamily="34" charset="0"/>
              </a:rPr>
              <a:t>Blasenkatheter</a:t>
            </a:r>
            <a:r>
              <a:rPr lang="en-GB" sz="1800" dirty="0">
                <a:solidFill>
                  <a:srgbClr val="002060"/>
                </a:solidFill>
                <a:latin typeface="Arial" panose="020B0604020202020204" pitchFamily="34" charset="0"/>
              </a:rPr>
              <a:t> (ISK) zu legen, kann ihm mehr Kontrolle über seine Symptome geben</a:t>
            </a:r>
            <a:r>
              <a:rPr lang="en-US" sz="1800" dirty="0">
                <a:solidFill>
                  <a:srgbClr val="002060"/>
                </a:solidFill>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GB" sz="1800" b="1" dirty="0">
                <a:solidFill>
                  <a:srgbClr val="002060"/>
                </a:solidFill>
                <a:latin typeface="Arial" panose="020B0604020202020204" pitchFamily="34" charset="0"/>
              </a:rPr>
              <a:t>Vorteile</a:t>
            </a:r>
            <a:r>
              <a:rPr lang="en-US" sz="1800" dirty="0">
                <a:solidFill>
                  <a:srgbClr val="002060"/>
                </a:solidFill>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dirty="0">
                <a:solidFill>
                  <a:srgbClr val="002060"/>
                </a:solidFill>
                <a:latin typeface="Arial" panose="020B0604020202020204" pitchFamily="34" charset="0"/>
              </a:rPr>
              <a:t>Verringert das Risiko </a:t>
            </a:r>
            <a:r>
              <a:rPr lang="en-GB" sz="1800" dirty="0" err="1">
                <a:solidFill>
                  <a:srgbClr val="002060"/>
                </a:solidFill>
                <a:latin typeface="Arial" panose="020B0604020202020204" pitchFamily="34" charset="0"/>
              </a:rPr>
              <a:t>einer</a:t>
            </a:r>
            <a:r>
              <a:rPr lang="en-GB" sz="1800" dirty="0">
                <a:solidFill>
                  <a:srgbClr val="002060"/>
                </a:solidFill>
                <a:latin typeface="Arial" panose="020B0604020202020204" pitchFamily="34" charset="0"/>
              </a:rPr>
              <a:t> </a:t>
            </a:r>
            <a:r>
              <a:rPr lang="en-US" sz="1800" dirty="0" err="1">
                <a:solidFill>
                  <a:srgbClr val="002060"/>
                </a:solidFill>
                <a:latin typeface="Arial" panose="020B0604020202020204" pitchFamily="34" charset="0"/>
              </a:rPr>
              <a:t>Harnwegsinfektion</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dirty="0">
                <a:solidFill>
                  <a:srgbClr val="002060"/>
                </a:solidFill>
                <a:latin typeface="Arial" panose="020B0604020202020204" pitchFamily="34" charset="0"/>
              </a:rPr>
              <a:t>Verringert das Risiko einer Schädigung anderer Strukturen, der Blase, der Nieren und der Harnleiter durch einen erhöhten Druck in der Blase aufgrund eines </a:t>
            </a:r>
            <a:r>
              <a:rPr lang="en-US" sz="1800" dirty="0">
                <a:solidFill>
                  <a:srgbClr val="002060"/>
                </a:solidFill>
                <a:latin typeface="Arial" panose="020B0604020202020204" pitchFamily="34" charset="0"/>
              </a:rPr>
              <a:t>Harnverhalts</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dirty="0" err="1">
                <a:solidFill>
                  <a:srgbClr val="002060"/>
                </a:solidFill>
                <a:latin typeface="Arial" panose="020B0604020202020204" pitchFamily="34" charset="0"/>
              </a:rPr>
              <a:t>Geringere</a:t>
            </a:r>
            <a:r>
              <a:rPr lang="en-GB" sz="1800" dirty="0">
                <a:solidFill>
                  <a:srgbClr val="002060"/>
                </a:solidFill>
                <a:latin typeface="Arial" panose="020B0604020202020204" pitchFamily="34" charset="0"/>
              </a:rPr>
              <a:t> </a:t>
            </a:r>
            <a:r>
              <a:rPr lang="de-DE" sz="1800" dirty="0">
                <a:solidFill>
                  <a:srgbClr val="002060"/>
                </a:solidFill>
                <a:latin typeface="Arial" panose="020B0604020202020204" pitchFamily="34" charset="0"/>
              </a:rPr>
              <a:t>Pflegebedürftigkeit/Anhängigkeit von Gesundheitsberufen</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dirty="0">
                <a:solidFill>
                  <a:srgbClr val="002060"/>
                </a:solidFill>
                <a:latin typeface="Arial" panose="020B0604020202020204" pitchFamily="34" charset="0"/>
              </a:rPr>
              <a:t>Kann eine spontane Wiederherstellung der </a:t>
            </a:r>
            <a:r>
              <a:rPr lang="en-US" sz="1800" dirty="0">
                <a:solidFill>
                  <a:srgbClr val="002060"/>
                </a:solidFill>
                <a:latin typeface="Arial" panose="020B0604020202020204" pitchFamily="34" charset="0"/>
              </a:rPr>
              <a:t>Blasenfunktion</a:t>
            </a:r>
            <a:r>
              <a:rPr lang="en-GB" sz="1800" dirty="0">
                <a:solidFill>
                  <a:srgbClr val="002060"/>
                </a:solidFill>
                <a:latin typeface="Arial" panose="020B0604020202020204" pitchFamily="34" charset="0"/>
              </a:rPr>
              <a:t> ermöglichen</a:t>
            </a:r>
            <a:endParaRPr lang="en-US" b="0" i="0" dirty="0">
              <a:solidFill>
                <a:srgbClr val="000000"/>
              </a:solidFill>
              <a:effectLst/>
              <a:latin typeface="Arial" panose="020B0604020202020204" pitchFamily="34" charset="0"/>
            </a:endParaRPr>
          </a:p>
          <a:p>
            <a:endParaRPr lang="en-US" dirty="0"/>
          </a:p>
          <a:p>
            <a:r>
              <a:rPr lang="en-US" dirty="0"/>
              <a:t>Die </a:t>
            </a:r>
            <a:r>
              <a:rPr lang="en-US" dirty="0" err="1"/>
              <a:t>transanale</a:t>
            </a:r>
            <a:r>
              <a:rPr lang="en-US" dirty="0"/>
              <a:t> Irrigation wird häufig eingesetzt, wenn Patienten sich mit</a:t>
            </a:r>
          </a:p>
          <a:p>
            <a:pPr algn="l" rtl="0" fontAlgn="base"/>
            <a:r>
              <a:rPr lang="en-GB" sz="1800" b="1" dirty="0">
                <a:solidFill>
                  <a:srgbClr val="002060"/>
                </a:solidFill>
                <a:latin typeface="Arial" panose="020B0604020202020204" pitchFamily="34" charset="0"/>
              </a:rPr>
              <a:t>- </a:t>
            </a:r>
            <a:r>
              <a:rPr lang="en-GB" sz="1800" b="1" dirty="0" err="1">
                <a:solidFill>
                  <a:srgbClr val="002060"/>
                </a:solidFill>
                <a:latin typeface="Arial" panose="020B0604020202020204" pitchFamily="34" charset="0"/>
              </a:rPr>
              <a:t>Erschwerter</a:t>
            </a:r>
            <a:r>
              <a:rPr lang="en-GB" sz="1800" b="1" dirty="0">
                <a:solidFill>
                  <a:srgbClr val="002060"/>
                </a:solidFill>
                <a:latin typeface="Arial" panose="020B0604020202020204" pitchFamily="34" charset="0"/>
              </a:rPr>
              <a:t> Defäkation:</a:t>
            </a:r>
            <a:r>
              <a:rPr lang="en-US" sz="1800" dirty="0">
                <a:solidFill>
                  <a:srgbClr val="00206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GB" sz="1800" dirty="0">
                <a:solidFill>
                  <a:srgbClr val="002060"/>
                </a:solidFill>
                <a:latin typeface="Arial" panose="020B0604020202020204" pitchFamily="34" charset="0"/>
              </a:rPr>
              <a:t>Die Verwendung von warmem Wasser zur Erweichung des Stuhls und zur Stimulierung der rektalen Entleerung schützt die Enddarmschleimhaut vor möglichen Reizungen und/oder Schäden durch die Verwendung von rektalen Medikamenten und ist sehr viel wirksamer </a:t>
            </a:r>
            <a:r>
              <a:rPr lang="en-GB" sz="1800" dirty="0" err="1">
                <a:solidFill>
                  <a:srgbClr val="002060"/>
                </a:solidFill>
                <a:latin typeface="Arial" panose="020B0604020202020204" pitchFamily="34" charset="0"/>
              </a:rPr>
              <a:t>bei</a:t>
            </a:r>
            <a:r>
              <a:rPr lang="en-GB" sz="1800" dirty="0">
                <a:solidFill>
                  <a:srgbClr val="002060"/>
                </a:solidFill>
                <a:latin typeface="Arial" panose="020B0604020202020204" pitchFamily="34" charset="0"/>
              </a:rPr>
              <a:t> </a:t>
            </a:r>
            <a:r>
              <a:rPr lang="en-GB" sz="1800" dirty="0" err="1">
                <a:solidFill>
                  <a:srgbClr val="002060"/>
                </a:solidFill>
                <a:latin typeface="Arial" panose="020B0604020202020204" pitchFamily="34" charset="0"/>
              </a:rPr>
              <a:t>einer</a:t>
            </a:r>
            <a:r>
              <a:rPr lang="en-GB" sz="1800" dirty="0">
                <a:solidFill>
                  <a:srgbClr val="002060"/>
                </a:solidFill>
                <a:latin typeface="Arial" panose="020B0604020202020204" pitchFamily="34" charset="0"/>
              </a:rPr>
              <a:t> </a:t>
            </a:r>
            <a:r>
              <a:rPr lang="en-GB" sz="1800" dirty="0" err="1">
                <a:solidFill>
                  <a:srgbClr val="002060"/>
                </a:solidFill>
                <a:latin typeface="Arial" panose="020B0604020202020204" pitchFamily="34" charset="0"/>
              </a:rPr>
              <a:t>erschwerten</a:t>
            </a:r>
            <a:r>
              <a:rPr lang="en-GB" sz="1800" dirty="0">
                <a:solidFill>
                  <a:srgbClr val="002060"/>
                </a:solidFill>
                <a:latin typeface="Arial" panose="020B0604020202020204" pitchFamily="34" charset="0"/>
              </a:rPr>
              <a:t> </a:t>
            </a:r>
            <a:r>
              <a:rPr lang="en-GB" sz="1800" dirty="0" err="1">
                <a:solidFill>
                  <a:srgbClr val="002060"/>
                </a:solidFill>
                <a:latin typeface="Arial" panose="020B0604020202020204" pitchFamily="34" charset="0"/>
              </a:rPr>
              <a:t>Stuhlentleerung</a:t>
            </a:r>
            <a:r>
              <a:rPr lang="en-GB" sz="1800" dirty="0">
                <a:solidFill>
                  <a:srgbClr val="002060"/>
                </a:solidFill>
                <a:latin typeface="Arial" panose="020B0604020202020204" pitchFamily="34" charset="0"/>
              </a:rPr>
              <a:t> als die Einnahme von oralen Abführmitteln, die häufig von Ärzten </a:t>
            </a:r>
            <a:r>
              <a:rPr lang="en-US" sz="1800" dirty="0">
                <a:solidFill>
                  <a:srgbClr val="002060"/>
                </a:solidFill>
                <a:latin typeface="Arial" panose="020B0604020202020204" pitchFamily="34" charset="0"/>
              </a:rPr>
              <a:t>verschrieben</a:t>
            </a:r>
            <a:r>
              <a:rPr lang="en-GB" sz="1800" dirty="0">
                <a:solidFill>
                  <a:srgbClr val="002060"/>
                </a:solidFill>
                <a:latin typeface="Arial" panose="020B0604020202020204" pitchFamily="34" charset="0"/>
              </a:rPr>
              <a:t> werden.</a:t>
            </a:r>
            <a:endParaRPr lang="en-US" b="0" i="0" dirty="0">
              <a:solidFill>
                <a:srgbClr val="000000"/>
              </a:solidFill>
              <a:effectLst/>
              <a:latin typeface="Segoe UI" panose="020B0502040204020203" pitchFamily="34" charset="0"/>
            </a:endParaRPr>
          </a:p>
          <a:p>
            <a:pPr algn="l" rtl="0" fontAlgn="base"/>
            <a:r>
              <a:rPr lang="en-GB" sz="1800" b="1" dirty="0">
                <a:solidFill>
                  <a:srgbClr val="002060"/>
                </a:solidFill>
                <a:latin typeface="Arial" panose="020B0604020202020204" pitchFamily="34" charset="0"/>
              </a:rPr>
              <a:t>- Anale Inkontinenz:</a:t>
            </a:r>
            <a:r>
              <a:rPr lang="en-US" sz="1800" dirty="0">
                <a:solidFill>
                  <a:srgbClr val="00206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GB" sz="1800" dirty="0">
                <a:solidFill>
                  <a:srgbClr val="002060"/>
                </a:solidFill>
                <a:latin typeface="Arial" panose="020B0604020202020204" pitchFamily="34" charset="0"/>
              </a:rPr>
              <a:t>Die Gewissheit, dass das Rektum leer ist, kann Patienten, bei denen das </a:t>
            </a:r>
            <a:r>
              <a:rPr lang="en-GB" sz="1800" dirty="0" err="1">
                <a:solidFill>
                  <a:srgbClr val="002060"/>
                </a:solidFill>
                <a:latin typeface="Arial" panose="020B0604020202020204" pitchFamily="34" charset="0"/>
              </a:rPr>
              <a:t>Risiko</a:t>
            </a:r>
            <a:r>
              <a:rPr lang="en-GB" sz="1800" dirty="0">
                <a:solidFill>
                  <a:srgbClr val="002060"/>
                </a:solidFill>
                <a:latin typeface="Arial" panose="020B0604020202020204" pitchFamily="34" charset="0"/>
              </a:rPr>
              <a:t> </a:t>
            </a:r>
            <a:r>
              <a:rPr lang="en-GB" sz="1800" dirty="0" err="1">
                <a:solidFill>
                  <a:srgbClr val="002060"/>
                </a:solidFill>
                <a:latin typeface="Arial" panose="020B0604020202020204" pitchFamily="34" charset="0"/>
              </a:rPr>
              <a:t>einer</a:t>
            </a:r>
            <a:r>
              <a:rPr lang="en-GB" sz="1800" dirty="0">
                <a:solidFill>
                  <a:srgbClr val="002060"/>
                </a:solidFill>
                <a:latin typeface="Arial" panose="020B0604020202020204" pitchFamily="34" charset="0"/>
              </a:rPr>
              <a:t> </a:t>
            </a:r>
            <a:r>
              <a:rPr lang="en-GB" sz="1800" dirty="0" err="1">
                <a:solidFill>
                  <a:srgbClr val="002060"/>
                </a:solidFill>
                <a:latin typeface="Arial" panose="020B0604020202020204" pitchFamily="34" charset="0"/>
              </a:rPr>
              <a:t>ungewollten</a:t>
            </a:r>
            <a:r>
              <a:rPr lang="en-GB" sz="1800" dirty="0">
                <a:solidFill>
                  <a:srgbClr val="002060"/>
                </a:solidFill>
                <a:latin typeface="Arial" panose="020B0604020202020204" pitchFamily="34" charset="0"/>
              </a:rPr>
              <a:t> </a:t>
            </a:r>
            <a:r>
              <a:rPr lang="en-GB" sz="1800" dirty="0" err="1">
                <a:solidFill>
                  <a:srgbClr val="002060"/>
                </a:solidFill>
                <a:latin typeface="Arial" panose="020B0604020202020204" pitchFamily="34" charset="0"/>
              </a:rPr>
              <a:t>Darmentleerung</a:t>
            </a:r>
            <a:r>
              <a:rPr lang="en-GB" sz="1800" dirty="0">
                <a:solidFill>
                  <a:srgbClr val="002060"/>
                </a:solidFill>
                <a:latin typeface="Arial" panose="020B0604020202020204" pitchFamily="34" charset="0"/>
              </a:rPr>
              <a:t> besteht, die Möglichkeit geben, zu normalen Alltagsaktivitäten zurückzukehren, wodurch Ängste, Isolation und Depressionen verringert und soziale Beziehungen wiederhergestellt werden.</a:t>
            </a:r>
            <a:endParaRPr lang="en-US" b="0" i="0" dirty="0">
              <a:solidFill>
                <a:srgbClr val="000000"/>
              </a:solidFill>
              <a:effectLst/>
              <a:latin typeface="Segoe UI" panose="020B0502040204020203" pitchFamily="34" charset="0"/>
            </a:endParaRPr>
          </a:p>
          <a:p>
            <a:endParaRPr lang="en-US" dirty="0">
              <a:cs typeface="Calibri" panose="020F0502020204030204"/>
            </a:endParaRPr>
          </a:p>
          <a:p>
            <a:endParaRPr lang="sv-SE"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7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latin typeface="Lato-Regular"/>
              </a:rPr>
              <a:t>Ziel</a:t>
            </a:r>
            <a:r>
              <a:rPr lang="en-US" sz="1800" dirty="0">
                <a:latin typeface="Lato-Regular"/>
              </a:rPr>
              <a:t> der Folie: </a:t>
            </a:r>
            <a:r>
              <a:rPr lang="en-US" sz="1800" dirty="0" err="1">
                <a:latin typeface="Lato-Regular"/>
              </a:rPr>
              <a:t>Vorteile</a:t>
            </a:r>
            <a:r>
              <a:rPr lang="en-US" sz="1800" dirty="0">
                <a:latin typeface="Lato-Regular"/>
              </a:rPr>
              <a:t> von IK und TAI für </a:t>
            </a:r>
            <a:r>
              <a:rPr lang="en-US" sz="1800" dirty="0" err="1">
                <a:latin typeface="Lato-Regular"/>
              </a:rPr>
              <a:t>Beckenbodenpatienten</a:t>
            </a:r>
            <a:endParaRPr lang="en-US" sz="1800" dirty="0">
              <a:latin typeface="Lato-Regular"/>
            </a:endParaRPr>
          </a:p>
          <a:p>
            <a:endParaRPr lang="en-US" sz="1800" dirty="0">
              <a:latin typeface="Lato-Regular"/>
            </a:endParaRPr>
          </a:p>
          <a:p>
            <a:pPr defTabSz="931774">
              <a:defRPr/>
            </a:pPr>
            <a:r>
              <a:rPr lang="en-US" sz="1800" dirty="0" err="1">
                <a:solidFill>
                  <a:srgbClr val="000000"/>
                </a:solidFill>
                <a:latin typeface="PT Sans" panose="020B0503020203020204" pitchFamily="34" charset="0"/>
              </a:rPr>
              <a:t>Patienten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mit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Beckenbodenproblemen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leiden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bereits</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unter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einer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hohen</a:t>
            </a:r>
            <a:r>
              <a:rPr lang="en-US" sz="1800" dirty="0">
                <a:solidFill>
                  <a:srgbClr val="000000"/>
                </a:solidFill>
                <a:latin typeface="PT Sans" panose="020B0503020203020204" pitchFamily="34" charset="0"/>
              </a:rPr>
              <a:t> Rate an </a:t>
            </a:r>
            <a:r>
              <a:rPr lang="en-US" sz="1800" dirty="0" err="1">
                <a:solidFill>
                  <a:srgbClr val="000000"/>
                </a:solidFill>
                <a:latin typeface="PT Sans" panose="020B0503020203020204" pitchFamily="34" charset="0"/>
              </a:rPr>
              <a:t>Depressionen</a:t>
            </a:r>
            <a:r>
              <a:rPr lang="en-US" sz="1800" dirty="0">
                <a:solidFill>
                  <a:srgbClr val="000000"/>
                </a:solidFill>
                <a:latin typeface="PT Sans" panose="020B0503020203020204" pitchFamily="34" charset="0"/>
              </a:rPr>
              <a:t> und </a:t>
            </a:r>
            <a:r>
              <a:rPr lang="en-US" sz="1800" dirty="0" err="1">
                <a:solidFill>
                  <a:srgbClr val="000000"/>
                </a:solidFill>
                <a:latin typeface="PT Sans" panose="020B0503020203020204" pitchFamily="34" charset="0"/>
              </a:rPr>
              <a:t>Ängsten</a:t>
            </a:r>
            <a:r>
              <a:rPr lang="en-US" sz="1800" dirty="0">
                <a:solidFill>
                  <a:srgbClr val="000000"/>
                </a:solidFill>
                <a:latin typeface="PT Sans" panose="020B0503020203020204" pitchFamily="34" charset="0"/>
              </a:rPr>
              <a:t> </a:t>
            </a:r>
            <a:r>
              <a:rPr lang="en-US" sz="1800" i="1" dirty="0">
                <a:solidFill>
                  <a:srgbClr val="000000"/>
                </a:solidFill>
                <a:latin typeface="PT Sans" panose="020B0503020203020204" pitchFamily="34" charset="0"/>
              </a:rPr>
              <a:t>(</a:t>
            </a:r>
            <a:r>
              <a:rPr lang="en-US" sz="1800" i="1" dirty="0" err="1">
                <a:solidFill>
                  <a:srgbClr val="000000"/>
                </a:solidFill>
                <a:latin typeface="PT Sans" panose="020B0503020203020204" pitchFamily="34" charset="0"/>
              </a:rPr>
              <a:t>Vrijens</a:t>
            </a:r>
            <a:r>
              <a:rPr lang="en-US" sz="1800" i="1" dirty="0">
                <a:solidFill>
                  <a:srgbClr val="000000"/>
                </a:solidFill>
                <a:latin typeface="PT Sans" panose="020B0503020203020204" pitchFamily="34" charset="0"/>
              </a:rPr>
              <a:t> et al., 2017)</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daher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ist</a:t>
            </a:r>
            <a:r>
              <a:rPr lang="en-US" sz="1800" dirty="0">
                <a:solidFill>
                  <a:srgbClr val="000000"/>
                </a:solidFill>
                <a:latin typeface="PT Sans" panose="020B0503020203020204" pitchFamily="34" charset="0"/>
              </a:rPr>
              <a:t> es von </a:t>
            </a:r>
            <a:r>
              <a:rPr lang="en-US" sz="1800" dirty="0" err="1">
                <a:solidFill>
                  <a:srgbClr val="000000"/>
                </a:solidFill>
                <a:latin typeface="PT Sans" panose="020B0503020203020204" pitchFamily="34" charset="0"/>
              </a:rPr>
              <a:t>großem</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Vorteil</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ihre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Inkontinenzprobleme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zu</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lindern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während</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sie</a:t>
            </a:r>
            <a:r>
              <a:rPr lang="en-US" sz="1800" dirty="0">
                <a:solidFill>
                  <a:srgbClr val="000000"/>
                </a:solidFill>
                <a:latin typeface="PT Sans" panose="020B0503020203020204" pitchFamily="34" charset="0"/>
              </a:rPr>
              <a:t> auf die Operation </a:t>
            </a:r>
            <a:r>
              <a:rPr lang="en-US" sz="1800" dirty="0" err="1">
                <a:solidFill>
                  <a:srgbClr val="000000"/>
                </a:solidFill>
                <a:latin typeface="PT Sans" panose="020B0503020203020204" pitchFamily="34" charset="0"/>
              </a:rPr>
              <a:t>warten</a:t>
            </a:r>
            <a:r>
              <a:rPr lang="en-US" sz="1800" dirty="0">
                <a:solidFill>
                  <a:srgbClr val="000000"/>
                </a:solidFill>
                <a:latin typeface="PT Sans" panose="020B0503020203020204" pitchFamily="34" charset="0"/>
              </a:rPr>
              <a:t>.</a:t>
            </a:r>
          </a:p>
          <a:p>
            <a:endParaRPr lang="en-US" sz="1800" dirty="0">
              <a:latin typeface="Lato-Regular"/>
            </a:endParaRPr>
          </a:p>
          <a:p>
            <a:r>
              <a:rPr lang="en-US" sz="1800" dirty="0" err="1">
                <a:latin typeface="Lato-Regular"/>
              </a:rPr>
              <a:t>Chirurgische</a:t>
            </a:r>
            <a:r>
              <a:rPr lang="en-US" sz="1800" dirty="0">
                <a:latin typeface="Lato-Regular"/>
              </a:rPr>
              <a:t> </a:t>
            </a:r>
            <a:r>
              <a:rPr lang="en-US" sz="1800" dirty="0" err="1">
                <a:latin typeface="Lato-Regular"/>
              </a:rPr>
              <a:t>Eingriffe</a:t>
            </a:r>
            <a:r>
              <a:rPr lang="en-US" sz="1800" dirty="0">
                <a:latin typeface="Lato-Regular"/>
              </a:rPr>
              <a:t> </a:t>
            </a:r>
            <a:r>
              <a:rPr lang="en-US" sz="1800" dirty="0" err="1">
                <a:latin typeface="Lato-Regular"/>
              </a:rPr>
              <a:t>lösen</a:t>
            </a:r>
            <a:r>
              <a:rPr lang="en-US" sz="1800" dirty="0">
                <a:latin typeface="Lato-Regular"/>
              </a:rPr>
              <a:t> </a:t>
            </a:r>
            <a:r>
              <a:rPr lang="en-US" sz="1800" dirty="0" err="1">
                <a:latin typeface="Lato-Regular"/>
              </a:rPr>
              <a:t>nicht</a:t>
            </a:r>
            <a:r>
              <a:rPr lang="en-US" sz="1800" dirty="0">
                <a:latin typeface="Lato-Regular"/>
              </a:rPr>
              <a:t> </a:t>
            </a:r>
            <a:r>
              <a:rPr lang="en-US" sz="1800" dirty="0" err="1">
                <a:latin typeface="Lato-Regular"/>
              </a:rPr>
              <a:t>immer</a:t>
            </a:r>
            <a:r>
              <a:rPr lang="en-US" sz="1800" dirty="0">
                <a:latin typeface="Lato-Regular"/>
              </a:rPr>
              <a:t> </a:t>
            </a:r>
            <a:r>
              <a:rPr lang="en-US" sz="1800" dirty="0" err="1">
                <a:latin typeface="Lato-Regular"/>
              </a:rPr>
              <a:t>Kontinenzprobleme</a:t>
            </a:r>
            <a:r>
              <a:rPr lang="en-US" sz="1800" dirty="0">
                <a:latin typeface="Lato-Regular"/>
              </a:rPr>
              <a:t>. Die </a:t>
            </a:r>
            <a:r>
              <a:rPr lang="en-US" sz="1800" dirty="0" err="1">
                <a:latin typeface="Lato-Regular"/>
              </a:rPr>
              <a:t>unerwünschten</a:t>
            </a:r>
            <a:r>
              <a:rPr lang="en-US" sz="1800" dirty="0">
                <a:latin typeface="Lato-Regular"/>
              </a:rPr>
              <a:t> </a:t>
            </a:r>
            <a:r>
              <a:rPr lang="en-US" sz="1800" dirty="0" err="1">
                <a:latin typeface="Lato-Regular"/>
              </a:rPr>
              <a:t>Wirkungen</a:t>
            </a:r>
            <a:r>
              <a:rPr lang="en-US" sz="1800" dirty="0">
                <a:latin typeface="Lato-Regular"/>
              </a:rPr>
              <a:t> von </a:t>
            </a:r>
            <a:r>
              <a:rPr lang="en-US" sz="1800" dirty="0" err="1">
                <a:latin typeface="Lato-Regular"/>
              </a:rPr>
              <a:t>Operationen</a:t>
            </a:r>
            <a:r>
              <a:rPr lang="en-US" sz="1800" dirty="0">
                <a:latin typeface="Lato-Regular"/>
              </a:rPr>
              <a:t> </a:t>
            </a:r>
            <a:r>
              <a:rPr lang="en-US" sz="1800" dirty="0" err="1">
                <a:latin typeface="Lato-Regular"/>
              </a:rPr>
              <a:t>zur</a:t>
            </a:r>
            <a:r>
              <a:rPr lang="en-US" sz="1800" dirty="0">
                <a:latin typeface="Lato-Regular"/>
              </a:rPr>
              <a:t> </a:t>
            </a:r>
            <a:r>
              <a:rPr lang="en-US" sz="1800" dirty="0" err="1">
                <a:latin typeface="Lato-Regular"/>
              </a:rPr>
              <a:t>Behandlung</a:t>
            </a:r>
            <a:r>
              <a:rPr lang="en-US" sz="1800" dirty="0">
                <a:latin typeface="Lato-Regular"/>
              </a:rPr>
              <a:t> von </a:t>
            </a:r>
            <a:r>
              <a:rPr lang="en-US" sz="1800" dirty="0" err="1">
                <a:latin typeface="Lato-Regular"/>
              </a:rPr>
              <a:t>Harninkontinenz</a:t>
            </a:r>
            <a:r>
              <a:rPr lang="en-US" sz="1800" dirty="0">
                <a:latin typeface="Lato-Regular"/>
              </a:rPr>
              <a:t> und BOP </a:t>
            </a:r>
            <a:r>
              <a:rPr lang="en-US" sz="1800" dirty="0" err="1">
                <a:latin typeface="Lato-Regular"/>
              </a:rPr>
              <a:t>bei</a:t>
            </a:r>
            <a:r>
              <a:rPr lang="en-US" sz="1800" dirty="0">
                <a:latin typeface="Lato-Regular"/>
              </a:rPr>
              <a:t> Frauen </a:t>
            </a:r>
            <a:r>
              <a:rPr lang="en-US" sz="1800" dirty="0" err="1">
                <a:latin typeface="Lato-Regular"/>
              </a:rPr>
              <a:t>sind</a:t>
            </a:r>
            <a:r>
              <a:rPr lang="en-US" sz="1800" dirty="0">
                <a:latin typeface="Lato-Regular"/>
              </a:rPr>
              <a:t> von 11 % im </a:t>
            </a:r>
            <a:r>
              <a:rPr lang="en-US" sz="1800" dirty="0" err="1">
                <a:latin typeface="Lato-Regular"/>
              </a:rPr>
              <a:t>Jahr</a:t>
            </a:r>
            <a:r>
              <a:rPr lang="en-US" sz="1800" dirty="0">
                <a:latin typeface="Lato-Regular"/>
              </a:rPr>
              <a:t> 1997 auf 20 % im </a:t>
            </a:r>
            <a:r>
              <a:rPr lang="en-US" sz="1800" dirty="0" err="1">
                <a:latin typeface="Lato-Regular"/>
              </a:rPr>
              <a:t>Jahr</a:t>
            </a:r>
            <a:r>
              <a:rPr lang="en-US" sz="1800" dirty="0">
                <a:latin typeface="Lato-Regular"/>
              </a:rPr>
              <a:t> 2017 </a:t>
            </a:r>
            <a:r>
              <a:rPr lang="en-US" sz="1800" dirty="0" err="1">
                <a:latin typeface="Lato-Regular"/>
              </a:rPr>
              <a:t>gestiegen</a:t>
            </a:r>
            <a:r>
              <a:rPr lang="en-US" sz="1800" dirty="0">
                <a:latin typeface="Lato-Regular"/>
              </a:rPr>
              <a:t>, so </a:t>
            </a:r>
            <a:r>
              <a:rPr lang="en-US" sz="1800" dirty="0" err="1">
                <a:latin typeface="Lato-Regular"/>
              </a:rPr>
              <a:t>dass</a:t>
            </a:r>
            <a:r>
              <a:rPr lang="en-US" sz="1800" dirty="0">
                <a:latin typeface="Lato-Regular"/>
              </a:rPr>
              <a:t> </a:t>
            </a:r>
            <a:r>
              <a:rPr lang="en-US" sz="1800" dirty="0" err="1">
                <a:latin typeface="Lato-Regular"/>
              </a:rPr>
              <a:t>konservative</a:t>
            </a:r>
            <a:r>
              <a:rPr lang="en-US" sz="1800" dirty="0">
                <a:latin typeface="Lato-Regular"/>
              </a:rPr>
              <a:t> </a:t>
            </a:r>
            <a:r>
              <a:rPr lang="en-US" sz="1800" dirty="0" err="1">
                <a:latin typeface="Lato-Regular"/>
              </a:rPr>
              <a:t>Behandlungen</a:t>
            </a:r>
            <a:r>
              <a:rPr lang="en-US" sz="1800" dirty="0">
                <a:latin typeface="Lato-Regular"/>
              </a:rPr>
              <a:t> </a:t>
            </a:r>
            <a:r>
              <a:rPr lang="en-US" sz="1800" dirty="0" err="1">
                <a:latin typeface="Lato-Regular"/>
              </a:rPr>
              <a:t>ein</a:t>
            </a:r>
            <a:r>
              <a:rPr lang="en-US" sz="1800" dirty="0">
                <a:latin typeface="Lato-Regular"/>
              </a:rPr>
              <a:t> </a:t>
            </a:r>
            <a:r>
              <a:rPr lang="en-US" sz="1800" dirty="0" err="1">
                <a:latin typeface="Lato-Regular"/>
              </a:rPr>
              <a:t>besserer</a:t>
            </a:r>
            <a:r>
              <a:rPr lang="en-US" sz="1800" dirty="0">
                <a:latin typeface="Lato-Regular"/>
              </a:rPr>
              <a:t> </a:t>
            </a:r>
            <a:r>
              <a:rPr lang="en-US" sz="1800" dirty="0" err="1">
                <a:latin typeface="Lato-Regular"/>
              </a:rPr>
              <a:t>Anfang</a:t>
            </a:r>
            <a:r>
              <a:rPr lang="en-US" sz="1800" dirty="0">
                <a:latin typeface="Lato-Regular"/>
              </a:rPr>
              <a:t> </a:t>
            </a:r>
            <a:r>
              <a:rPr lang="en-US" sz="1800" dirty="0" err="1">
                <a:latin typeface="Lato-Regular"/>
              </a:rPr>
              <a:t>wären</a:t>
            </a:r>
            <a:r>
              <a:rPr lang="en-US" sz="1800" dirty="0">
                <a:latin typeface="Lato-Regular"/>
              </a:rPr>
              <a:t>.</a:t>
            </a:r>
          </a:p>
          <a:p>
            <a:endParaRPr lang="en-US" sz="1800" dirty="0">
              <a:latin typeface="Lato-Regular"/>
            </a:endParaRPr>
          </a:p>
          <a:p>
            <a:r>
              <a:rPr lang="en-US" dirty="0"/>
              <a:t>In </a:t>
            </a:r>
            <a:r>
              <a:rPr lang="en-US" dirty="0" err="1"/>
              <a:t>Anbetracht</a:t>
            </a:r>
            <a:r>
              <a:rPr lang="en-US" dirty="0"/>
              <a:t> der </a:t>
            </a:r>
            <a:r>
              <a:rPr lang="en-US" dirty="0" err="1"/>
              <a:t>hohen</a:t>
            </a:r>
            <a:r>
              <a:rPr lang="en-US" dirty="0"/>
              <a:t> </a:t>
            </a:r>
            <a:r>
              <a:rPr lang="en-US" dirty="0" err="1"/>
              <a:t>gesellschaftlichen</a:t>
            </a:r>
            <a:r>
              <a:rPr lang="en-US" dirty="0"/>
              <a:t> </a:t>
            </a:r>
            <a:r>
              <a:rPr lang="en-US" dirty="0" err="1"/>
              <a:t>Belastung</a:t>
            </a:r>
            <a:r>
              <a:rPr lang="en-US" dirty="0"/>
              <a:t> </a:t>
            </a:r>
            <a:r>
              <a:rPr lang="en-US" dirty="0" err="1"/>
              <a:t>durch</a:t>
            </a:r>
            <a:r>
              <a:rPr lang="en-US" dirty="0"/>
              <a:t> </a:t>
            </a:r>
            <a:r>
              <a:rPr lang="en-US" dirty="0" err="1"/>
              <a:t>diese</a:t>
            </a:r>
            <a:r>
              <a:rPr lang="en-US" dirty="0"/>
              <a:t> </a:t>
            </a:r>
            <a:r>
              <a:rPr lang="en-US" dirty="0" err="1"/>
              <a:t>Störungen</a:t>
            </a:r>
            <a:r>
              <a:rPr lang="en-US" dirty="0"/>
              <a:t> </a:t>
            </a:r>
            <a:r>
              <a:rPr lang="en-US" dirty="0" err="1"/>
              <a:t>ist</a:t>
            </a:r>
            <a:r>
              <a:rPr lang="en-US" dirty="0"/>
              <a:t> es </a:t>
            </a:r>
            <a:r>
              <a:rPr lang="en-US" dirty="0" err="1"/>
              <a:t>außerdem</a:t>
            </a:r>
            <a:r>
              <a:rPr lang="en-US" dirty="0"/>
              <a:t> von </a:t>
            </a:r>
            <a:r>
              <a:rPr lang="en-US" dirty="0" err="1"/>
              <a:t>entscheidender</a:t>
            </a:r>
            <a:r>
              <a:rPr lang="en-US" dirty="0"/>
              <a:t> </a:t>
            </a:r>
            <a:r>
              <a:rPr lang="en-US" dirty="0" err="1"/>
              <a:t>Bedeutung</a:t>
            </a:r>
            <a:r>
              <a:rPr lang="en-US" dirty="0"/>
              <a:t>, </a:t>
            </a:r>
            <a:r>
              <a:rPr lang="en-US" dirty="0" err="1"/>
              <a:t>potenziell</a:t>
            </a:r>
            <a:r>
              <a:rPr lang="en-US" dirty="0"/>
              <a:t> </a:t>
            </a:r>
            <a:r>
              <a:rPr lang="en-US" dirty="0" err="1"/>
              <a:t>modifizierbare</a:t>
            </a:r>
            <a:r>
              <a:rPr lang="en-US" dirty="0"/>
              <a:t> </a:t>
            </a:r>
            <a:r>
              <a:rPr lang="en-US" dirty="0" err="1"/>
              <a:t>Behandlungen</a:t>
            </a:r>
            <a:r>
              <a:rPr lang="en-US" dirty="0"/>
              <a:t> für BD </a:t>
            </a:r>
            <a:r>
              <a:rPr lang="en-US" dirty="0" err="1"/>
              <a:t>zu</a:t>
            </a:r>
            <a:r>
              <a:rPr lang="en-US" dirty="0"/>
              <a:t> </a:t>
            </a:r>
            <a:r>
              <a:rPr lang="en-US" dirty="0" err="1"/>
              <a:t>identifizieren</a:t>
            </a:r>
            <a:r>
              <a:rPr lang="en-US" dirty="0"/>
              <a:t>. IK und TAI </a:t>
            </a:r>
            <a:r>
              <a:rPr lang="en-US" dirty="0" err="1"/>
              <a:t>sind</a:t>
            </a:r>
            <a:r>
              <a:rPr lang="en-US" dirty="0"/>
              <a:t> </a:t>
            </a:r>
            <a:r>
              <a:rPr lang="en-US" dirty="0" err="1"/>
              <a:t>geruchsneutral</a:t>
            </a:r>
            <a:r>
              <a:rPr lang="en-US" dirty="0"/>
              <a:t> und “</a:t>
            </a:r>
            <a:r>
              <a:rPr lang="en-US" dirty="0" err="1"/>
              <a:t>sparen</a:t>
            </a:r>
            <a:r>
              <a:rPr lang="en-US" dirty="0"/>
              <a:t>” Geld, </a:t>
            </a:r>
            <a:r>
              <a:rPr lang="en-US" dirty="0" err="1"/>
              <a:t>denn</a:t>
            </a:r>
            <a:r>
              <a:rPr lang="en-US" dirty="0"/>
              <a:t> </a:t>
            </a:r>
            <a:r>
              <a:rPr lang="en-US" dirty="0" err="1"/>
              <a:t>Vorlagen</a:t>
            </a:r>
            <a:r>
              <a:rPr lang="en-US" dirty="0"/>
              <a:t> und </a:t>
            </a:r>
            <a:r>
              <a:rPr lang="en-US" dirty="0" err="1"/>
              <a:t>Windeln</a:t>
            </a:r>
            <a:r>
              <a:rPr lang="en-US" dirty="0"/>
              <a:t> </a:t>
            </a:r>
            <a:r>
              <a:rPr lang="en-US" dirty="0" err="1"/>
              <a:t>aus</a:t>
            </a:r>
            <a:r>
              <a:rPr lang="en-US" dirty="0"/>
              <a:t> der </a:t>
            </a:r>
            <a:r>
              <a:rPr lang="en-US" dirty="0" err="1"/>
              <a:t>Apotheke</a:t>
            </a:r>
            <a:r>
              <a:rPr lang="en-US" dirty="0"/>
              <a:t> </a:t>
            </a:r>
            <a:r>
              <a:rPr lang="en-US" dirty="0" err="1"/>
              <a:t>kosten</a:t>
            </a:r>
            <a:r>
              <a:rPr lang="en-US" dirty="0"/>
              <a:t> </a:t>
            </a:r>
            <a:r>
              <a:rPr lang="en-US" dirty="0" err="1"/>
              <a:t>viel</a:t>
            </a:r>
            <a:r>
              <a:rPr lang="en-US" dirty="0"/>
              <a:t>, </a:t>
            </a:r>
            <a:r>
              <a:rPr lang="en-US" dirty="0" err="1"/>
              <a:t>während</a:t>
            </a:r>
            <a:r>
              <a:rPr lang="en-US" dirty="0"/>
              <a:t> die IK von der </a:t>
            </a:r>
            <a:r>
              <a:rPr lang="en-US" dirty="0" err="1"/>
              <a:t>Krankenkasse</a:t>
            </a:r>
            <a:r>
              <a:rPr lang="en-US" dirty="0"/>
              <a:t> </a:t>
            </a:r>
            <a:r>
              <a:rPr lang="en-US" dirty="0" err="1"/>
              <a:t>bezahlt</a:t>
            </a:r>
            <a:r>
              <a:rPr lang="en-US" dirty="0"/>
              <a:t> </a:t>
            </a:r>
            <a:r>
              <a:rPr lang="en-US" dirty="0" err="1"/>
              <a:t>wird</a:t>
            </a:r>
            <a:r>
              <a:rPr lang="en-US" dirty="0"/>
              <a:t> (dies </a:t>
            </a:r>
            <a:r>
              <a:rPr lang="en-US" dirty="0" err="1"/>
              <a:t>kann</a:t>
            </a:r>
            <a:r>
              <a:rPr lang="en-US" dirty="0"/>
              <a:t> </a:t>
            </a:r>
            <a:r>
              <a:rPr lang="en-US" dirty="0" err="1"/>
              <a:t>natürlich</a:t>
            </a:r>
            <a:r>
              <a:rPr lang="en-US" dirty="0"/>
              <a:t> von Land </a:t>
            </a:r>
            <a:r>
              <a:rPr lang="en-US" dirty="0" err="1"/>
              <a:t>zu</a:t>
            </a:r>
            <a:r>
              <a:rPr lang="en-US" dirty="0"/>
              <a:t> Land </a:t>
            </a:r>
            <a:r>
              <a:rPr lang="en-US" dirty="0" err="1"/>
              <a:t>unterschiedlich</a:t>
            </a:r>
            <a:r>
              <a:rPr lang="en-US" dirty="0"/>
              <a:t> sein).</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14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Times New Roman" panose="02020603050405020304" pitchFamily="18" charset="0"/>
              </a:rPr>
              <a:t>Nach</a:t>
            </a:r>
            <a:r>
              <a:rPr lang="en-US" b="0" i="0" dirty="0">
                <a:effectLst/>
                <a:latin typeface="Times New Roman" panose="02020603050405020304" pitchFamily="18" charset="0"/>
              </a:rPr>
              <a:t> der </a:t>
            </a:r>
            <a:r>
              <a:rPr lang="en-US" b="0" i="0" dirty="0" err="1">
                <a:effectLst/>
                <a:latin typeface="Times New Roman" panose="02020603050405020304" pitchFamily="18" charset="0"/>
              </a:rPr>
              <a:t>Entbindung</a:t>
            </a:r>
            <a:r>
              <a:rPr lang="en-US" b="0" i="0" dirty="0">
                <a:effectLst/>
                <a:latin typeface="Times New Roman" panose="02020603050405020304" pitchFamily="18" charset="0"/>
              </a:rPr>
              <a:t> </a:t>
            </a:r>
            <a:r>
              <a:rPr lang="en-US" b="0" i="0" dirty="0" err="1">
                <a:effectLst/>
                <a:latin typeface="Times New Roman" panose="02020603050405020304" pitchFamily="18" charset="0"/>
              </a:rPr>
              <a:t>sollte</a:t>
            </a:r>
            <a:r>
              <a:rPr lang="en-US" b="0" i="0" dirty="0">
                <a:effectLst/>
                <a:latin typeface="Times New Roman" panose="02020603050405020304" pitchFamily="18" charset="0"/>
              </a:rPr>
              <a:t> die Frau </a:t>
            </a:r>
            <a:r>
              <a:rPr lang="en-US" b="0" i="0" dirty="0" err="1">
                <a:effectLst/>
                <a:latin typeface="Times New Roman" panose="02020603050405020304" pitchFamily="18" charset="0"/>
              </a:rPr>
              <a:t>innerhalb</a:t>
            </a:r>
            <a:r>
              <a:rPr lang="en-US" b="0" i="0" dirty="0">
                <a:effectLst/>
                <a:latin typeface="Times New Roman" panose="02020603050405020304" pitchFamily="18" charset="0"/>
              </a:rPr>
              <a:t> von 6 </a:t>
            </a:r>
            <a:r>
              <a:rPr lang="en-US" b="0" i="0" dirty="0" err="1">
                <a:effectLst/>
                <a:latin typeface="Times New Roman" panose="02020603050405020304" pitchFamily="18" charset="0"/>
              </a:rPr>
              <a:t>Stunden</a:t>
            </a:r>
            <a:r>
              <a:rPr lang="en-US" b="0" i="0" dirty="0">
                <a:effectLst/>
                <a:latin typeface="Times New Roman" panose="02020603050405020304" pitchFamily="18" charset="0"/>
              </a:rPr>
              <a:t> </a:t>
            </a:r>
            <a:r>
              <a:rPr lang="en-US" b="0" i="0" dirty="0" err="1">
                <a:effectLst/>
                <a:latin typeface="Times New Roman" panose="02020603050405020304" pitchFamily="18" charset="0"/>
              </a:rPr>
              <a:t>nach</a:t>
            </a:r>
            <a:r>
              <a:rPr lang="en-US" b="0" i="0" dirty="0">
                <a:effectLst/>
                <a:latin typeface="Times New Roman" panose="02020603050405020304" pitchFamily="18" charset="0"/>
              </a:rPr>
              <a:t> der </a:t>
            </a:r>
            <a:r>
              <a:rPr lang="en-US" b="0" i="0" dirty="0" err="1">
                <a:effectLst/>
                <a:latin typeface="Times New Roman" panose="02020603050405020304" pitchFamily="18" charset="0"/>
              </a:rPr>
              <a:t>letzten</a:t>
            </a:r>
            <a:r>
              <a:rPr lang="en-US" b="0" i="0" dirty="0">
                <a:effectLst/>
                <a:latin typeface="Times New Roman" panose="02020603050405020304" pitchFamily="18" charset="0"/>
              </a:rPr>
              <a:t> </a:t>
            </a:r>
            <a:r>
              <a:rPr lang="en-US" b="0" i="0" dirty="0" err="1">
                <a:effectLst/>
                <a:latin typeface="Times New Roman" panose="02020603050405020304" pitchFamily="18" charset="0"/>
              </a:rPr>
              <a:t>Blasendrainage</a:t>
            </a:r>
            <a:r>
              <a:rPr lang="en-US" b="0" i="0" dirty="0">
                <a:effectLst/>
                <a:latin typeface="Times New Roman" panose="02020603050405020304" pitchFamily="18" charset="0"/>
              </a:rPr>
              <a:t> </a:t>
            </a:r>
            <a:r>
              <a:rPr lang="en-US" b="0" i="0" dirty="0" err="1">
                <a:effectLst/>
                <a:latin typeface="Times New Roman" panose="02020603050405020304" pitchFamily="18" charset="0"/>
              </a:rPr>
              <a:t>oder</a:t>
            </a:r>
            <a:r>
              <a:rPr lang="en-US" b="0" i="0" dirty="0">
                <a:effectLst/>
                <a:latin typeface="Times New Roman" panose="02020603050405020304" pitchFamily="18" charset="0"/>
              </a:rPr>
              <a:t> </a:t>
            </a:r>
            <a:r>
              <a:rPr lang="en-US" b="0" i="0" dirty="0" err="1">
                <a:effectLst/>
                <a:latin typeface="Times New Roman" panose="02020603050405020304" pitchFamily="18" charset="0"/>
              </a:rPr>
              <a:t>Katheterentfernung</a:t>
            </a:r>
            <a:r>
              <a:rPr lang="en-US" b="0" i="0" dirty="0">
                <a:effectLst/>
                <a:latin typeface="Times New Roman" panose="02020603050405020304" pitchFamily="18" charset="0"/>
              </a:rPr>
              <a:t> </a:t>
            </a:r>
            <a:r>
              <a:rPr lang="en-US" b="0" i="0" dirty="0" err="1">
                <a:effectLst/>
                <a:latin typeface="Times New Roman" panose="02020603050405020304" pitchFamily="18" charset="0"/>
              </a:rPr>
              <a:t>spontan</a:t>
            </a:r>
            <a:r>
              <a:rPr lang="en-US" b="0" i="0" dirty="0">
                <a:effectLst/>
                <a:latin typeface="Times New Roman" panose="02020603050405020304" pitchFamily="18" charset="0"/>
              </a:rPr>
              <a:t> </a:t>
            </a:r>
            <a:r>
              <a:rPr lang="en-US" b="0" i="0" dirty="0" err="1">
                <a:effectLst/>
                <a:latin typeface="Times New Roman" panose="02020603050405020304" pitchFamily="18" charset="0"/>
              </a:rPr>
              <a:t>entleeren</a:t>
            </a:r>
            <a:r>
              <a:rPr lang="en-US" b="0" i="0" dirty="0">
                <a:effectLst/>
                <a:latin typeface="Times New Roman" panose="02020603050405020304" pitchFamily="18" charset="0"/>
              </a:rPr>
              <a:t>. </a:t>
            </a:r>
          </a:p>
          <a:p>
            <a:r>
              <a:rPr lang="en-US" b="0" i="0" dirty="0">
                <a:effectLst/>
                <a:latin typeface="Times New Roman" panose="02020603050405020304" pitchFamily="18" charset="0"/>
              </a:rPr>
              <a:t>Der </a:t>
            </a:r>
            <a:r>
              <a:rPr lang="en-US" b="0" i="0" dirty="0" err="1">
                <a:effectLst/>
                <a:latin typeface="Arial" panose="020B0604020202020204" pitchFamily="34" charset="0"/>
              </a:rPr>
              <a:t>postpartale</a:t>
            </a:r>
            <a:r>
              <a:rPr lang="en-US" b="0" i="0" dirty="0">
                <a:effectLst/>
                <a:latin typeface="Arial" panose="020B0604020202020204" pitchFamily="34" charset="0"/>
              </a:rPr>
              <a:t> </a:t>
            </a:r>
            <a:r>
              <a:rPr lang="en-US" b="0" i="0" dirty="0" err="1">
                <a:effectLst/>
                <a:latin typeface="Arial" panose="020B0604020202020204" pitchFamily="34" charset="0"/>
              </a:rPr>
              <a:t>Harnverhalt</a:t>
            </a:r>
            <a:r>
              <a:rPr lang="en-US" b="0" i="0" dirty="0">
                <a:effectLst/>
                <a:latin typeface="Arial" panose="020B0604020202020204" pitchFamily="34" charset="0"/>
              </a:rPr>
              <a:t> </a:t>
            </a:r>
            <a:r>
              <a:rPr lang="en-US" b="0" i="0" dirty="0" err="1">
                <a:effectLst/>
                <a:latin typeface="Arial" panose="020B0604020202020204" pitchFamily="34" charset="0"/>
              </a:rPr>
              <a:t>ist</a:t>
            </a:r>
            <a:r>
              <a:rPr lang="en-US" b="0" i="0" dirty="0">
                <a:effectLst/>
                <a:latin typeface="Arial" panose="020B0604020202020204" pitchFamily="34" charset="0"/>
              </a:rPr>
              <a:t> </a:t>
            </a:r>
            <a:r>
              <a:rPr lang="en-US" b="0" i="0" dirty="0" err="1">
                <a:effectLst/>
                <a:latin typeface="Times New Roman" panose="02020603050405020304" pitchFamily="18" charset="0"/>
              </a:rPr>
              <a:t>jedoch</a:t>
            </a:r>
            <a:r>
              <a:rPr lang="en-US" b="0" i="0" dirty="0">
                <a:effectLst/>
                <a:latin typeface="Times New Roman" panose="02020603050405020304" pitchFamily="18" charset="0"/>
              </a:rPr>
              <a:t> </a:t>
            </a:r>
            <a:r>
              <a:rPr lang="en-US" b="0" i="0" dirty="0" err="1">
                <a:effectLst/>
                <a:latin typeface="Times New Roman" panose="02020603050405020304" pitchFamily="18" charset="0"/>
              </a:rPr>
              <a:t>eine</a:t>
            </a:r>
            <a:r>
              <a:rPr lang="en-US" b="0" i="0" dirty="0">
                <a:effectLst/>
                <a:latin typeface="Times New Roman" panose="02020603050405020304" pitchFamily="18" charset="0"/>
              </a:rPr>
              <a:t> </a:t>
            </a:r>
            <a:r>
              <a:rPr lang="en-US" b="0" i="0" dirty="0" err="1">
                <a:effectLst/>
                <a:latin typeface="Arial" panose="020B0604020202020204" pitchFamily="34" charset="0"/>
              </a:rPr>
              <a:t>relativ</a:t>
            </a:r>
            <a:r>
              <a:rPr lang="en-US" b="0" i="0" dirty="0">
                <a:effectLst/>
                <a:latin typeface="Arial" panose="020B0604020202020204" pitchFamily="34" charset="0"/>
              </a:rPr>
              <a:t> </a:t>
            </a:r>
            <a:r>
              <a:rPr lang="en-US" b="0" i="0" dirty="0" err="1">
                <a:effectLst/>
                <a:latin typeface="Arial" panose="020B0604020202020204" pitchFamily="34" charset="0"/>
              </a:rPr>
              <a:t>häufige</a:t>
            </a:r>
            <a:r>
              <a:rPr lang="en-US" b="0" i="0" dirty="0">
                <a:effectLst/>
                <a:latin typeface="Arial" panose="020B0604020202020204" pitchFamily="34" charset="0"/>
              </a:rPr>
              <a:t> </a:t>
            </a:r>
            <a:r>
              <a:rPr lang="en-US" b="0" i="0" dirty="0" err="1">
                <a:effectLst/>
                <a:latin typeface="Arial" panose="020B0604020202020204" pitchFamily="34" charset="0"/>
              </a:rPr>
              <a:t>Erkrankung</a:t>
            </a:r>
            <a:r>
              <a:rPr lang="en-US" b="0" i="0" dirty="0">
                <a:effectLst/>
                <a:latin typeface="Arial" panose="020B0604020202020204" pitchFamily="34" charset="0"/>
              </a:rPr>
              <a:t>, die </a:t>
            </a:r>
            <a:r>
              <a:rPr lang="en-US" b="0" i="0" dirty="0" err="1">
                <a:effectLst/>
                <a:latin typeface="Arial" panose="020B0604020202020204" pitchFamily="34" charset="0"/>
              </a:rPr>
              <a:t>die</a:t>
            </a:r>
            <a:r>
              <a:rPr lang="en-US" b="0" i="0" dirty="0">
                <a:effectLst/>
                <a:latin typeface="Arial" panose="020B0604020202020204" pitchFamily="34" charset="0"/>
              </a:rPr>
              <a:t> Frauen in den </a:t>
            </a:r>
            <a:r>
              <a:rPr lang="en-US" b="0" i="0" dirty="0" err="1">
                <a:effectLst/>
                <a:latin typeface="Arial" panose="020B0604020202020204" pitchFamily="34" charset="0"/>
              </a:rPr>
              <a:t>ersten</a:t>
            </a:r>
            <a:r>
              <a:rPr lang="en-US" b="0" i="0" dirty="0">
                <a:effectLst/>
                <a:latin typeface="Arial" panose="020B0604020202020204" pitchFamily="34" charset="0"/>
              </a:rPr>
              <a:t> </a:t>
            </a:r>
            <a:r>
              <a:rPr lang="en-US" b="0" i="0" dirty="0" err="1">
                <a:effectLst/>
                <a:latin typeface="Arial" panose="020B0604020202020204" pitchFamily="34" charset="0"/>
              </a:rPr>
              <a:t>Tagen</a:t>
            </a:r>
            <a:r>
              <a:rPr lang="en-US" b="0" i="0" dirty="0">
                <a:effectLst/>
                <a:latin typeface="Arial" panose="020B0604020202020204" pitchFamily="34" charset="0"/>
              </a:rPr>
              <a:t> </a:t>
            </a:r>
            <a:r>
              <a:rPr lang="en-US" b="0" i="0" dirty="0" err="1">
                <a:effectLst/>
                <a:latin typeface="Arial" panose="020B0604020202020204" pitchFamily="34" charset="0"/>
              </a:rPr>
              <a:t>nach</a:t>
            </a:r>
            <a:r>
              <a:rPr lang="en-US" b="0" i="0" dirty="0">
                <a:effectLst/>
                <a:latin typeface="Arial" panose="020B0604020202020204" pitchFamily="34" charset="0"/>
              </a:rPr>
              <a:t> der </a:t>
            </a:r>
            <a:r>
              <a:rPr lang="en-US" b="0" i="0" dirty="0" err="1">
                <a:effectLst/>
                <a:latin typeface="Arial" panose="020B0604020202020204" pitchFamily="34" charset="0"/>
              </a:rPr>
              <a:t>Entbindung</a:t>
            </a:r>
            <a:r>
              <a:rPr lang="en-US" b="0" i="0" dirty="0">
                <a:effectLst/>
                <a:latin typeface="Arial" panose="020B0604020202020204" pitchFamily="34" charset="0"/>
              </a:rPr>
              <a:t> stark </a:t>
            </a:r>
            <a:r>
              <a:rPr lang="en-US" b="0" i="0" dirty="0" err="1">
                <a:effectLst/>
                <a:latin typeface="Arial" panose="020B0604020202020204" pitchFamily="34" charset="0"/>
              </a:rPr>
              <a:t>beeinträchtigen</a:t>
            </a:r>
            <a:r>
              <a:rPr lang="en-US" b="0" i="0" dirty="0">
                <a:effectLst/>
                <a:latin typeface="Arial" panose="020B0604020202020204" pitchFamily="34" charset="0"/>
              </a:rPr>
              <a:t> </a:t>
            </a:r>
            <a:r>
              <a:rPr lang="en-US" b="0" i="0" dirty="0" err="1">
                <a:effectLst/>
                <a:latin typeface="Arial" panose="020B0604020202020204" pitchFamily="34" charset="0"/>
              </a:rPr>
              <a:t>kann</a:t>
            </a:r>
            <a:r>
              <a:rPr lang="en-US" b="0" i="0" dirty="0">
                <a:effectLst/>
                <a:latin typeface="Arial" panose="020B0604020202020204" pitchFamily="34" charset="0"/>
              </a:rPr>
              <a:t>. </a:t>
            </a:r>
            <a:r>
              <a:rPr lang="en-US" b="0" i="0" dirty="0" err="1">
                <a:effectLst/>
                <a:latin typeface="Arial" panose="020B0604020202020204" pitchFamily="34" charset="0"/>
              </a:rPr>
              <a:t>Unbehandelt</a:t>
            </a:r>
            <a:r>
              <a:rPr lang="en-US" b="0" i="0" dirty="0">
                <a:effectLst/>
                <a:latin typeface="Arial" panose="020B0604020202020204" pitchFamily="34" charset="0"/>
              </a:rPr>
              <a:t> </a:t>
            </a:r>
            <a:r>
              <a:rPr lang="en-US" b="0" i="0" dirty="0" err="1">
                <a:effectLst/>
                <a:latin typeface="Arial" panose="020B0604020202020204" pitchFamily="34" charset="0"/>
              </a:rPr>
              <a:t>kann</a:t>
            </a:r>
            <a:r>
              <a:rPr lang="en-US" b="0" i="0" dirty="0">
                <a:effectLst/>
                <a:latin typeface="Arial" panose="020B0604020202020204" pitchFamily="34" charset="0"/>
              </a:rPr>
              <a:t> der </a:t>
            </a:r>
            <a:r>
              <a:rPr lang="en-US" b="0" i="0" dirty="0" err="1">
                <a:effectLst/>
                <a:latin typeface="Arial" panose="020B0604020202020204" pitchFamily="34" charset="0"/>
              </a:rPr>
              <a:t>postpartale</a:t>
            </a:r>
            <a:r>
              <a:rPr lang="en-US" b="0" i="0" dirty="0">
                <a:effectLst/>
                <a:latin typeface="Arial" panose="020B0604020202020204" pitchFamily="34" charset="0"/>
              </a:rPr>
              <a:t> </a:t>
            </a:r>
            <a:r>
              <a:rPr lang="en-US" b="0" i="0" dirty="0" err="1">
                <a:effectLst/>
                <a:latin typeface="Arial" panose="020B0604020202020204" pitchFamily="34" charset="0"/>
              </a:rPr>
              <a:t>Harnverhalt</a:t>
            </a:r>
            <a:r>
              <a:rPr lang="en-US" b="0" i="0" dirty="0">
                <a:effectLst/>
                <a:latin typeface="Arial" panose="020B0604020202020204" pitchFamily="34" charset="0"/>
              </a:rPr>
              <a:t> </a:t>
            </a:r>
            <a:r>
              <a:rPr lang="en-US" b="0" i="0" dirty="0" err="1">
                <a:effectLst/>
                <a:latin typeface="Arial" panose="020B0604020202020204" pitchFamily="34" charset="0"/>
              </a:rPr>
              <a:t>zu</a:t>
            </a:r>
            <a:r>
              <a:rPr lang="en-US" b="0" i="0" dirty="0">
                <a:effectLst/>
                <a:latin typeface="Arial" panose="020B0604020202020204" pitchFamily="34" charset="0"/>
              </a:rPr>
              <a:t> </a:t>
            </a:r>
            <a:r>
              <a:rPr lang="en-US" b="0" i="0" dirty="0" err="1">
                <a:effectLst/>
                <a:latin typeface="Arial" panose="020B0604020202020204" pitchFamily="34" charset="0"/>
              </a:rPr>
              <a:t>wiederholten</a:t>
            </a:r>
            <a:r>
              <a:rPr lang="en-US" b="0" i="0" dirty="0">
                <a:effectLst/>
                <a:latin typeface="Arial" panose="020B0604020202020204" pitchFamily="34" charset="0"/>
              </a:rPr>
              <a:t> </a:t>
            </a:r>
            <a:r>
              <a:rPr lang="en-US" b="0" i="0" dirty="0" err="1">
                <a:effectLst/>
                <a:latin typeface="Arial" panose="020B0604020202020204" pitchFamily="34" charset="0"/>
              </a:rPr>
              <a:t>Überlastungsschäden</a:t>
            </a:r>
            <a:r>
              <a:rPr lang="en-US" b="0" i="0" dirty="0">
                <a:effectLst/>
                <a:latin typeface="Arial" panose="020B0604020202020204" pitchFamily="34" charset="0"/>
              </a:rPr>
              <a:t> </a:t>
            </a:r>
            <a:r>
              <a:rPr lang="en-US" b="0" i="0" dirty="0" err="1">
                <a:effectLst/>
                <a:latin typeface="Arial" panose="020B0604020202020204" pitchFamily="34" charset="0"/>
              </a:rPr>
              <a:t>führen</a:t>
            </a:r>
            <a:r>
              <a:rPr lang="en-US" b="0" i="0" dirty="0">
                <a:effectLst/>
                <a:latin typeface="Arial" panose="020B0604020202020204" pitchFamily="34" charset="0"/>
              </a:rPr>
              <a:t>, die den </a:t>
            </a:r>
            <a:r>
              <a:rPr lang="en-US" b="0" i="0" dirty="0" err="1">
                <a:effectLst/>
                <a:latin typeface="Arial" panose="020B0604020202020204" pitchFamily="34" charset="0"/>
              </a:rPr>
              <a:t>Detrusormuskel</a:t>
            </a:r>
            <a:r>
              <a:rPr lang="en-US" b="0" i="0" dirty="0">
                <a:effectLst/>
                <a:latin typeface="Arial" panose="020B0604020202020204" pitchFamily="34" charset="0"/>
              </a:rPr>
              <a:t> und die </a:t>
            </a:r>
            <a:r>
              <a:rPr lang="en-US" b="0" i="0" dirty="0" err="1">
                <a:effectLst/>
                <a:latin typeface="Arial" panose="020B0604020202020204" pitchFamily="34" charset="0"/>
              </a:rPr>
              <a:t>parasympathischen</a:t>
            </a:r>
            <a:r>
              <a:rPr lang="en-US" b="0" i="0" dirty="0">
                <a:effectLst/>
                <a:latin typeface="Arial" panose="020B0604020202020204" pitchFamily="34" charset="0"/>
              </a:rPr>
              <a:t> </a:t>
            </a:r>
            <a:r>
              <a:rPr lang="en-US" b="0" i="0" dirty="0" err="1">
                <a:effectLst/>
                <a:latin typeface="Arial" panose="020B0604020202020204" pitchFamily="34" charset="0"/>
              </a:rPr>
              <a:t>Nervenfasern</a:t>
            </a:r>
            <a:r>
              <a:rPr lang="en-US" b="0" i="0" dirty="0">
                <a:effectLst/>
                <a:latin typeface="Arial" panose="020B0604020202020204" pitchFamily="34" charset="0"/>
              </a:rPr>
              <a:t> in der </a:t>
            </a:r>
            <a:r>
              <a:rPr lang="en-US" b="0" i="0" dirty="0" err="1">
                <a:effectLst/>
                <a:latin typeface="Arial" panose="020B0604020202020204" pitchFamily="34" charset="0"/>
              </a:rPr>
              <a:t>Blasenwand</a:t>
            </a:r>
            <a:r>
              <a:rPr lang="en-US" b="0" i="0" dirty="0">
                <a:effectLst/>
                <a:latin typeface="Arial" panose="020B0604020202020204" pitchFamily="34" charset="0"/>
              </a:rPr>
              <a:t> </a:t>
            </a:r>
            <a:r>
              <a:rPr lang="en-US" b="0" i="0" dirty="0" err="1">
                <a:effectLst/>
                <a:latin typeface="Arial" panose="020B0604020202020204" pitchFamily="34" charset="0"/>
              </a:rPr>
              <a:t>schädigen</a:t>
            </a:r>
            <a:r>
              <a:rPr lang="en-US" b="0" i="0" dirty="0">
                <a:effectLst/>
                <a:latin typeface="Arial" panose="020B0604020202020204" pitchFamily="34" charset="0"/>
              </a:rPr>
              <a:t> </a:t>
            </a:r>
            <a:r>
              <a:rPr lang="en-US" b="0" i="0" dirty="0" err="1">
                <a:effectLst/>
                <a:latin typeface="Arial" panose="020B0604020202020204" pitchFamily="34" charset="0"/>
              </a:rPr>
              <a:t>können</a:t>
            </a:r>
            <a:r>
              <a:rPr lang="en-US" b="0" i="0" dirty="0">
                <a:effectLst/>
                <a:latin typeface="Arial" panose="020B0604020202020204" pitchFamily="34" charset="0"/>
              </a:rPr>
              <a:t>.</a:t>
            </a:r>
          </a:p>
          <a:p>
            <a:r>
              <a:rPr lang="en-US" b="0" i="0" dirty="0">
                <a:effectLst/>
                <a:latin typeface="Arial" panose="020B0604020202020204" pitchFamily="34" charset="0"/>
              </a:rPr>
              <a:t>In </a:t>
            </a:r>
            <a:r>
              <a:rPr lang="en-US" b="0" i="0" dirty="0" err="1">
                <a:effectLst/>
                <a:latin typeface="Arial" panose="020B0604020202020204" pitchFamily="34" charset="0"/>
              </a:rPr>
              <a:t>seltenen</a:t>
            </a:r>
            <a:r>
              <a:rPr lang="en-US" b="0" i="0" dirty="0">
                <a:effectLst/>
                <a:latin typeface="Arial" panose="020B0604020202020204" pitchFamily="34" charset="0"/>
              </a:rPr>
              <a:t> </a:t>
            </a:r>
            <a:r>
              <a:rPr lang="en-US" b="0" i="0" dirty="0" err="1">
                <a:effectLst/>
                <a:latin typeface="Arial" panose="020B0604020202020204" pitchFamily="34" charset="0"/>
              </a:rPr>
              <a:t>Fällen</a:t>
            </a:r>
            <a:r>
              <a:rPr lang="en-US" b="0" i="0" dirty="0">
                <a:effectLst/>
                <a:latin typeface="Arial" panose="020B0604020202020204" pitchFamily="34" charset="0"/>
              </a:rPr>
              <a:t> </a:t>
            </a:r>
            <a:r>
              <a:rPr lang="en-US" b="0" i="0" dirty="0" err="1">
                <a:effectLst/>
                <a:latin typeface="Arial" panose="020B0604020202020204" pitchFamily="34" charset="0"/>
              </a:rPr>
              <a:t>kann</a:t>
            </a:r>
            <a:r>
              <a:rPr lang="en-US" b="0" i="0" dirty="0">
                <a:effectLst/>
                <a:latin typeface="Arial" panose="020B0604020202020204" pitchFamily="34" charset="0"/>
              </a:rPr>
              <a:t> </a:t>
            </a:r>
            <a:r>
              <a:rPr lang="en-US" b="0" i="0" dirty="0" err="1">
                <a:effectLst/>
                <a:latin typeface="Arial" panose="020B0604020202020204" pitchFamily="34" charset="0"/>
              </a:rPr>
              <a:t>ein</a:t>
            </a:r>
            <a:r>
              <a:rPr lang="en-US" b="0" i="0" dirty="0">
                <a:effectLst/>
                <a:latin typeface="Arial" panose="020B0604020202020204" pitchFamily="34" charset="0"/>
              </a:rPr>
              <a:t> </a:t>
            </a:r>
            <a:r>
              <a:rPr lang="en-US" b="0" i="0" dirty="0" err="1">
                <a:effectLst/>
                <a:latin typeface="Arial" panose="020B0604020202020204" pitchFamily="34" charset="0"/>
              </a:rPr>
              <a:t>postpartaler</a:t>
            </a:r>
            <a:r>
              <a:rPr lang="en-US" b="0" i="0" dirty="0">
                <a:effectLst/>
                <a:latin typeface="Arial" panose="020B0604020202020204" pitchFamily="34" charset="0"/>
              </a:rPr>
              <a:t> </a:t>
            </a:r>
            <a:r>
              <a:rPr lang="en-US" b="0" i="0" dirty="0" err="1">
                <a:effectLst/>
                <a:latin typeface="Arial" panose="020B0604020202020204" pitchFamily="34" charset="0"/>
              </a:rPr>
              <a:t>Harnverhalt</a:t>
            </a:r>
            <a:r>
              <a:rPr lang="en-US" b="0" i="0" dirty="0">
                <a:effectLst/>
                <a:latin typeface="Arial" panose="020B0604020202020204" pitchFamily="34" charset="0"/>
              </a:rPr>
              <a:t> </a:t>
            </a:r>
            <a:r>
              <a:rPr lang="en-US" b="0" i="0" dirty="0" err="1">
                <a:effectLst/>
                <a:latin typeface="Arial" panose="020B0604020202020204" pitchFamily="34" charset="0"/>
              </a:rPr>
              <a:t>sogar</a:t>
            </a:r>
            <a:r>
              <a:rPr lang="en-US" b="0" i="0" dirty="0">
                <a:effectLst/>
                <a:latin typeface="Arial" panose="020B0604020202020204" pitchFamily="34" charset="0"/>
              </a:rPr>
              <a:t> </a:t>
            </a:r>
            <a:r>
              <a:rPr lang="en-US" b="0" i="0" dirty="0" err="1">
                <a:effectLst/>
                <a:latin typeface="Arial" panose="020B0604020202020204" pitchFamily="34" charset="0"/>
              </a:rPr>
              <a:t>zu</a:t>
            </a:r>
            <a:r>
              <a:rPr lang="en-US" b="0" i="0" dirty="0">
                <a:effectLst/>
                <a:latin typeface="Arial" panose="020B0604020202020204" pitchFamily="34" charset="0"/>
              </a:rPr>
              <a:t> </a:t>
            </a:r>
            <a:r>
              <a:rPr lang="en-US" b="0" i="0" dirty="0" err="1">
                <a:effectLst/>
                <a:latin typeface="Arial" panose="020B0604020202020204" pitchFamily="34" charset="0"/>
              </a:rPr>
              <a:t>einem</a:t>
            </a:r>
            <a:r>
              <a:rPr lang="en-US" b="0" i="0" dirty="0">
                <a:effectLst/>
                <a:latin typeface="Arial" panose="020B0604020202020204" pitchFamily="34" charset="0"/>
              </a:rPr>
              <a:t> </a:t>
            </a:r>
            <a:r>
              <a:rPr lang="en-US" b="0" i="0" dirty="0" err="1">
                <a:effectLst/>
                <a:latin typeface="Arial" panose="020B0604020202020204" pitchFamily="34" charset="0"/>
              </a:rPr>
              <a:t>Blasensprung</a:t>
            </a:r>
            <a:r>
              <a:rPr lang="en-US" b="0" i="0" dirty="0">
                <a:effectLst/>
                <a:latin typeface="Arial" panose="020B0604020202020204" pitchFamily="34" charset="0"/>
              </a:rPr>
              <a:t> </a:t>
            </a:r>
            <a:r>
              <a:rPr lang="en-US" b="0" i="0" dirty="0" err="1">
                <a:effectLst/>
                <a:latin typeface="Arial" panose="020B0604020202020204" pitchFamily="34" charset="0"/>
              </a:rPr>
              <a:t>führen</a:t>
            </a:r>
            <a:r>
              <a:rPr lang="en-US" b="0" i="0" dirty="0">
                <a:effectLst/>
                <a:latin typeface="Arial" panose="020B0604020202020204" pitchFamily="34" charset="0"/>
              </a:rPr>
              <a:t>, was </a:t>
            </a:r>
            <a:r>
              <a:rPr lang="en-US" b="0" i="0" dirty="0" err="1">
                <a:effectLst/>
                <a:latin typeface="Arial" panose="020B0604020202020204" pitchFamily="34" charset="0"/>
              </a:rPr>
              <a:t>eine</a:t>
            </a:r>
            <a:r>
              <a:rPr lang="en-US" b="0" i="0" dirty="0">
                <a:effectLst/>
                <a:latin typeface="Arial" panose="020B0604020202020204" pitchFamily="34" charset="0"/>
              </a:rPr>
              <a:t> </a:t>
            </a:r>
            <a:r>
              <a:rPr lang="en-US" b="0" i="0" dirty="0" err="1">
                <a:effectLst/>
                <a:latin typeface="Arial" panose="020B0604020202020204" pitchFamily="34" charset="0"/>
              </a:rPr>
              <a:t>potenziell</a:t>
            </a:r>
            <a:r>
              <a:rPr lang="en-US" b="0" i="0" dirty="0">
                <a:effectLst/>
                <a:latin typeface="Arial" panose="020B0604020202020204" pitchFamily="34" charset="0"/>
              </a:rPr>
              <a:t> </a:t>
            </a:r>
            <a:r>
              <a:rPr lang="en-US" b="0" i="0" dirty="0" err="1">
                <a:effectLst/>
                <a:latin typeface="Arial" panose="020B0604020202020204" pitchFamily="34" charset="0"/>
              </a:rPr>
              <a:t>lebensbedrohliche</a:t>
            </a:r>
            <a:r>
              <a:rPr lang="en-US" b="0" i="0" dirty="0">
                <a:effectLst/>
                <a:latin typeface="Arial" panose="020B0604020202020204" pitchFamily="34" charset="0"/>
              </a:rPr>
              <a:t>, </a:t>
            </a:r>
            <a:r>
              <a:rPr lang="en-US" b="0" i="0" dirty="0" err="1">
                <a:effectLst/>
                <a:latin typeface="Arial" panose="020B0604020202020204" pitchFamily="34" charset="0"/>
              </a:rPr>
              <a:t>aber</a:t>
            </a:r>
            <a:r>
              <a:rPr lang="en-US" b="0" i="0" dirty="0">
                <a:effectLst/>
                <a:latin typeface="Arial" panose="020B0604020202020204" pitchFamily="34" charset="0"/>
              </a:rPr>
              <a:t> </a:t>
            </a:r>
            <a:r>
              <a:rPr lang="en-US" b="0" i="0" dirty="0" err="1">
                <a:effectLst/>
                <a:latin typeface="Arial" panose="020B0604020202020204" pitchFamily="34" charset="0"/>
              </a:rPr>
              <a:t>durchaus</a:t>
            </a:r>
            <a:r>
              <a:rPr lang="en-US" b="0" i="0" dirty="0">
                <a:effectLst/>
                <a:latin typeface="Arial" panose="020B0604020202020204" pitchFamily="34" charset="0"/>
              </a:rPr>
              <a:t> </a:t>
            </a:r>
            <a:r>
              <a:rPr lang="en-US" b="0" i="0" dirty="0" err="1">
                <a:effectLst/>
                <a:latin typeface="Arial" panose="020B0604020202020204" pitchFamily="34" charset="0"/>
              </a:rPr>
              <a:t>vermeidbare</a:t>
            </a:r>
            <a:r>
              <a:rPr lang="en-US" b="0" i="0" dirty="0">
                <a:effectLst/>
                <a:latin typeface="Arial" panose="020B0604020202020204" pitchFamily="34" charset="0"/>
              </a:rPr>
              <a:t> </a:t>
            </a:r>
            <a:r>
              <a:rPr lang="en-US" b="0" i="0" dirty="0" err="1">
                <a:effectLst/>
                <a:latin typeface="Arial" panose="020B0604020202020204" pitchFamily="34" charset="0"/>
              </a:rPr>
              <a:t>Komplikation</a:t>
            </a:r>
            <a:r>
              <a:rPr lang="en-US" b="0" i="0" dirty="0">
                <a:effectLst/>
                <a:latin typeface="Arial" panose="020B0604020202020204" pitchFamily="34" charset="0"/>
              </a:rPr>
              <a:t> </a:t>
            </a:r>
            <a:r>
              <a:rPr lang="en-US" b="0" i="0" dirty="0" err="1">
                <a:effectLst/>
                <a:latin typeface="Arial" panose="020B0604020202020204" pitchFamily="34" charset="0"/>
              </a:rPr>
              <a:t>darstellt</a:t>
            </a:r>
            <a:r>
              <a:rPr lang="en-US" b="0" i="0" dirty="0">
                <a:effectLst/>
                <a:latin typeface="Arial" panose="020B0604020202020204" pitchFamily="34" charset="0"/>
              </a:rPr>
              <a:t>. </a:t>
            </a:r>
          </a:p>
          <a:p>
            <a:r>
              <a:rPr lang="en-US" b="0" i="0" dirty="0">
                <a:effectLst/>
                <a:latin typeface="Arial" panose="020B0604020202020204" pitchFamily="34" charset="0"/>
              </a:rPr>
              <a:t>Eine </a:t>
            </a:r>
            <a:r>
              <a:rPr lang="en-US" b="0" i="0" dirty="0" err="1">
                <a:effectLst/>
                <a:latin typeface="Arial" panose="020B0604020202020204" pitchFamily="34" charset="0"/>
              </a:rPr>
              <a:t>frühzeitige</a:t>
            </a:r>
            <a:r>
              <a:rPr lang="en-US" b="0" i="0" dirty="0">
                <a:effectLst/>
                <a:latin typeface="Arial" panose="020B0604020202020204" pitchFamily="34" charset="0"/>
              </a:rPr>
              <a:t> Diagnose und </a:t>
            </a:r>
            <a:r>
              <a:rPr lang="en-US" b="0" i="0" dirty="0" err="1">
                <a:effectLst/>
                <a:latin typeface="Arial" panose="020B0604020202020204" pitchFamily="34" charset="0"/>
              </a:rPr>
              <a:t>rechtzeitiges</a:t>
            </a:r>
            <a:r>
              <a:rPr lang="en-US" b="0" i="0" dirty="0">
                <a:effectLst/>
                <a:latin typeface="Arial" panose="020B0604020202020204" pitchFamily="34" charset="0"/>
              </a:rPr>
              <a:t> </a:t>
            </a:r>
            <a:r>
              <a:rPr lang="en-US" b="0" i="0" dirty="0" err="1">
                <a:effectLst/>
                <a:latin typeface="Arial" panose="020B0604020202020204" pitchFamily="34" charset="0"/>
              </a:rPr>
              <a:t>Eingreifen</a:t>
            </a:r>
            <a:r>
              <a:rPr lang="en-US" b="0" i="0" dirty="0">
                <a:effectLst/>
                <a:latin typeface="Arial" panose="020B0604020202020204" pitchFamily="34" charset="0"/>
              </a:rPr>
              <a:t> </a:t>
            </a:r>
            <a:r>
              <a:rPr lang="en-US" b="0" i="0" dirty="0" err="1">
                <a:effectLst/>
                <a:latin typeface="Arial" panose="020B0604020202020204" pitchFamily="34" charset="0"/>
              </a:rPr>
              <a:t>sind</a:t>
            </a:r>
            <a:r>
              <a:rPr lang="en-US" b="0" i="0" dirty="0">
                <a:effectLst/>
                <a:latin typeface="Arial" panose="020B0604020202020204" pitchFamily="34" charset="0"/>
              </a:rPr>
              <a:t> </a:t>
            </a:r>
            <a:r>
              <a:rPr lang="en-US" b="0" i="0" dirty="0" err="1">
                <a:effectLst/>
                <a:latin typeface="Arial" panose="020B0604020202020204" pitchFamily="34" charset="0"/>
              </a:rPr>
              <a:t>notwendig</a:t>
            </a:r>
            <a:r>
              <a:rPr lang="en-US" b="0" i="0" dirty="0">
                <a:effectLst/>
                <a:latin typeface="Arial" panose="020B0604020202020204" pitchFamily="34" charset="0"/>
              </a:rPr>
              <a:t>, um die </a:t>
            </a:r>
            <a:r>
              <a:rPr lang="en-US" b="0" i="0" dirty="0" err="1">
                <a:effectLst/>
                <a:latin typeface="Arial" panose="020B0604020202020204" pitchFamily="34" charset="0"/>
              </a:rPr>
              <a:t>langfristigen</a:t>
            </a:r>
            <a:r>
              <a:rPr lang="en-US" b="0" i="0" dirty="0">
                <a:effectLst/>
                <a:latin typeface="Arial" panose="020B0604020202020204" pitchFamily="34" charset="0"/>
              </a:rPr>
              <a:t> </a:t>
            </a:r>
            <a:r>
              <a:rPr lang="en-US" b="0" i="0" dirty="0" err="1">
                <a:effectLst/>
                <a:latin typeface="Arial" panose="020B0604020202020204" pitchFamily="34" charset="0"/>
              </a:rPr>
              <a:t>Folgen</a:t>
            </a:r>
            <a:r>
              <a:rPr lang="en-US" b="0" i="0" dirty="0">
                <a:effectLst/>
                <a:latin typeface="Arial" panose="020B0604020202020204" pitchFamily="34" charset="0"/>
              </a:rPr>
              <a:t> </a:t>
            </a:r>
            <a:r>
              <a:rPr lang="en-US" b="0" i="0" dirty="0" err="1">
                <a:effectLst/>
                <a:latin typeface="Arial" panose="020B0604020202020204" pitchFamily="34" charset="0"/>
              </a:rPr>
              <a:t>zu</a:t>
            </a:r>
            <a:r>
              <a:rPr lang="en-US" b="0" i="0" dirty="0">
                <a:effectLst/>
                <a:latin typeface="Arial" panose="020B0604020202020204" pitchFamily="34" charset="0"/>
              </a:rPr>
              <a:t> </a:t>
            </a:r>
            <a:r>
              <a:rPr lang="en-US" b="0" i="0" dirty="0" err="1">
                <a:effectLst/>
                <a:latin typeface="Arial" panose="020B0604020202020204" pitchFamily="34" charset="0"/>
              </a:rPr>
              <a:t>verringern</a:t>
            </a:r>
            <a:r>
              <a:rPr lang="en-US" b="0" i="0" dirty="0">
                <a:effectLst/>
                <a:latin typeface="Arial" panose="020B0604020202020204" pitchFamily="34" charset="0"/>
              </a:rPr>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623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Einführung in das LoFric-Portfolio</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46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Mit dem LoFric-Katheter können Menschen mit PFD ihre </a:t>
            </a:r>
            <a:r>
              <a:rPr lang="en-US" dirty="0" err="1"/>
              <a:t>Symptome </a:t>
            </a:r>
            <a:r>
              <a:rPr lang="en-US" dirty="0"/>
              <a:t>lindern und ihre Lebensqualität verbessern. Sie erhalten einen sicheren Katheter, der nachweislich weniger Harnwegsinfektionen und Hämaturie verursacht und auch für die Langzeitanwendung sicher ist. </a:t>
            </a:r>
          </a:p>
          <a:p>
            <a:r>
              <a:rPr lang="en-US" dirty="0"/>
              <a:t>Die einzigartige UrotonicTM-Oberflächentechnologie von LoFric ist gut dokumentiert und reduziert nachweislich das Risiko von Komplikationen.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228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E68CD13-AFFF-414C-87E0-1F983A7571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F703DED-65D8-4E89-85EE-4FAEDE7CFC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92768" lvl="1">
              <a:lnSpc>
                <a:spcPct val="90000"/>
              </a:lnSpc>
              <a:spcBef>
                <a:spcPts val="510"/>
              </a:spcBef>
            </a:pPr>
            <a:r>
              <a:rPr lang="en-US" noProof="0" dirty="0"/>
              <a:t>Ziel der Folie: Expertenmeinung zum Nutzen der </a:t>
            </a:r>
            <a:r>
              <a:rPr lang="en-US" noProof="0" dirty="0" err="1"/>
              <a:t>transanalen</a:t>
            </a:r>
            <a:r>
              <a:rPr lang="en-US" noProof="0" dirty="0"/>
              <a:t> Irrigation bei Patienten mit Beckenbodenfunktionsstörungen.</a:t>
            </a:r>
          </a:p>
          <a:p>
            <a:pPr marL="392768" lvl="1" defTabSz="931774">
              <a:lnSpc>
                <a:spcPct val="90000"/>
              </a:lnSpc>
              <a:spcBef>
                <a:spcPts val="510"/>
              </a:spcBef>
              <a:defRPr/>
            </a:pPr>
            <a:endParaRPr lang="en-US" noProof="0" dirty="0"/>
          </a:p>
          <a:p>
            <a:pPr marL="392768" lvl="1" defTabSz="931774">
              <a:lnSpc>
                <a:spcPct val="90000"/>
              </a:lnSpc>
              <a:spcBef>
                <a:spcPts val="510"/>
              </a:spcBef>
              <a:defRPr/>
            </a:pPr>
            <a:r>
              <a:rPr lang="en-US" noProof="0" dirty="0"/>
              <a:t>Die Physiotherapeutin Julia Herbert:</a:t>
            </a:r>
          </a:p>
          <a:p>
            <a:pPr marL="392768" lvl="1">
              <a:lnSpc>
                <a:spcPct val="90000"/>
              </a:lnSpc>
              <a:spcBef>
                <a:spcPts val="510"/>
              </a:spcBef>
            </a:pPr>
            <a:endParaRPr lang="en-US" noProof="0" dirty="0"/>
          </a:p>
          <a:p>
            <a:pPr marL="564218" lvl="1" indent="-171450">
              <a:lnSpc>
                <a:spcPct val="90000"/>
              </a:lnSpc>
              <a:spcBef>
                <a:spcPts val="510"/>
              </a:spcBef>
              <a:buFont typeface="Arial" panose="020B0604020202020204" pitchFamily="34" charset="0"/>
              <a:buChar char="•"/>
            </a:pPr>
            <a:r>
              <a:rPr lang="en-US" noProof="0" dirty="0"/>
              <a:t>Die Fähigkeit, den Enddarm zu entleeren, kann sowohl bei Verstopfung als auch bei Stuhlinkontinenz mit festem oder flüssigem Stuhl nützlich sein.</a:t>
            </a:r>
          </a:p>
          <a:p>
            <a:pPr marL="392768" lvl="1">
              <a:lnSpc>
                <a:spcPct val="90000"/>
              </a:lnSpc>
              <a:spcBef>
                <a:spcPts val="510"/>
              </a:spcBef>
            </a:pPr>
            <a:endParaRPr lang="en-US" noProof="0" dirty="0"/>
          </a:p>
          <a:p>
            <a:pPr marL="564218" lvl="1" indent="-171450">
              <a:lnSpc>
                <a:spcPct val="90000"/>
              </a:lnSpc>
              <a:spcBef>
                <a:spcPts val="510"/>
              </a:spcBef>
              <a:buFont typeface="Arial" panose="020B0604020202020204" pitchFamily="34" charset="0"/>
              <a:buChar char="•"/>
            </a:pPr>
            <a:r>
              <a:rPr lang="en-US" noProof="0" dirty="0" err="1"/>
              <a:t>Verstopfung</a:t>
            </a:r>
            <a:r>
              <a:rPr lang="en-US" noProof="0" dirty="0"/>
              <a:t>: Die Verwendung von warmem Wasser zur Erweichung des Stuhls und zur Stimulierung der rektalen Entleerung schützt die Rektumschleimhaut vor möglichen Reizungen und/oder Schäden durch rektale Medikamente und ist wirksamer als die Einnahme oraler Abführmittel, die häufig von Allgemeinärzten verschrieben werden.</a:t>
            </a:r>
          </a:p>
          <a:p>
            <a:pPr marL="564218" lvl="1" indent="-171450">
              <a:lnSpc>
                <a:spcPct val="90000"/>
              </a:lnSpc>
              <a:spcBef>
                <a:spcPts val="510"/>
              </a:spcBef>
              <a:buFont typeface="Arial" panose="020B0604020202020204" pitchFamily="34" charset="0"/>
              <a:buChar char="•"/>
            </a:pPr>
            <a:r>
              <a:rPr lang="en-US" noProof="0" dirty="0"/>
              <a:t>Anale Inkontinenz: Die Gewissheit, dass der Enddarm leer ist, kann Patienten, bei denen das </a:t>
            </a:r>
            <a:r>
              <a:rPr lang="en-US" noProof="0" dirty="0" err="1"/>
              <a:t>Risiko</a:t>
            </a:r>
            <a:r>
              <a:rPr lang="en-US" noProof="0" dirty="0"/>
              <a:t> </a:t>
            </a:r>
            <a:r>
              <a:rPr lang="en-US" noProof="0" dirty="0" err="1"/>
              <a:t>einer</a:t>
            </a:r>
            <a:r>
              <a:rPr lang="en-US" noProof="0" dirty="0"/>
              <a:t> </a:t>
            </a:r>
            <a:r>
              <a:rPr lang="en-US" noProof="0" dirty="0" err="1"/>
              <a:t>ungewollten</a:t>
            </a:r>
            <a:r>
              <a:rPr lang="en-US" noProof="0" dirty="0"/>
              <a:t> </a:t>
            </a:r>
            <a:r>
              <a:rPr lang="en-US" noProof="0" dirty="0" err="1"/>
              <a:t>Darmentleerung</a:t>
            </a:r>
            <a:r>
              <a:rPr lang="en-US" noProof="0" dirty="0"/>
              <a:t> besteht, die Möglichkeit geben, zu ihren normalen Alltagsaktivitäten zurückzukehren, wodurch Ängste, Isolation und Depressionen verringert und soziale Beziehungen wiederhergestellt werden.</a:t>
            </a:r>
            <a:endParaRPr lang="en-US" noProof="0" dirty="0">
              <a:cs typeface="Calibri" panose="020F0502020204030204"/>
            </a:endParaRPr>
          </a:p>
        </p:txBody>
      </p:sp>
      <p:sp>
        <p:nvSpPr>
          <p:cNvPr id="23556" name="Slide Number Placeholder 3">
            <a:extLst>
              <a:ext uri="{FF2B5EF4-FFF2-40B4-BE49-F238E27FC236}">
                <a16:creationId xmlns:a16="http://schemas.microsoft.com/office/drawing/2014/main" id="{7DBE82D2-CAAC-41B0-B25B-8F42B94353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25386-711B-41CB-BB76-2DC5AD484F1B}" type="slidenum">
              <a:rPr kumimoji="0" lang="en-GB" altLang="en-US" sz="13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3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607229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Ziel</a:t>
            </a:r>
            <a:r>
              <a:rPr lang="en-US" dirty="0"/>
              <a:t> der Folie: </a:t>
            </a:r>
            <a:r>
              <a:rPr lang="en-US" dirty="0" err="1"/>
              <a:t>Veranschaulichen</a:t>
            </a:r>
            <a:r>
              <a:rPr lang="en-US" dirty="0"/>
              <a:t> Sie das </a:t>
            </a:r>
            <a:r>
              <a:rPr lang="en-US" dirty="0" err="1"/>
              <a:t>Sortiment</a:t>
            </a:r>
            <a:r>
              <a:rPr lang="en-US" dirty="0"/>
              <a:t> von Navina Systems und </a:t>
            </a:r>
            <a:r>
              <a:rPr lang="en-US" dirty="0" err="1"/>
              <a:t>wann</a:t>
            </a:r>
            <a:r>
              <a:rPr lang="en-US" dirty="0"/>
              <a:t> die </a:t>
            </a:r>
            <a:r>
              <a:rPr lang="en-US" dirty="0" err="1"/>
              <a:t>Produkte</a:t>
            </a:r>
            <a:r>
              <a:rPr lang="en-US" dirty="0"/>
              <a:t> </a:t>
            </a:r>
            <a:r>
              <a:rPr lang="en-US" dirty="0" err="1"/>
              <a:t>verwendet</a:t>
            </a:r>
            <a:r>
              <a:rPr lang="en-US" dirty="0"/>
              <a:t> </a:t>
            </a:r>
            <a:r>
              <a:rPr lang="en-US" dirty="0" err="1"/>
              <a:t>werden</a:t>
            </a:r>
            <a:r>
              <a:rPr lang="en-US" dirty="0"/>
              <a:t> </a:t>
            </a:r>
            <a:r>
              <a:rPr lang="en-US" dirty="0" err="1"/>
              <a:t>können</a:t>
            </a:r>
            <a:r>
              <a:rPr lang="en-US" dirty="0"/>
              <a:t>.</a:t>
            </a:r>
          </a:p>
          <a:p>
            <a:endParaRPr lang="en-US" dirty="0"/>
          </a:p>
          <a:p>
            <a:r>
              <a:rPr lang="en-US" dirty="0" err="1"/>
              <a:t>Beckenbodenfunktionsstörungen</a:t>
            </a:r>
            <a:r>
              <a:rPr lang="en-US" dirty="0"/>
              <a:t> </a:t>
            </a:r>
            <a:r>
              <a:rPr lang="en-US" dirty="0" err="1"/>
              <a:t>äußern</a:t>
            </a:r>
            <a:r>
              <a:rPr lang="en-US" dirty="0"/>
              <a:t> </a:t>
            </a:r>
            <a:r>
              <a:rPr lang="en-US" dirty="0" err="1"/>
              <a:t>sich</a:t>
            </a:r>
            <a:r>
              <a:rPr lang="en-US" dirty="0"/>
              <a:t> in der Regel in Form von </a:t>
            </a:r>
            <a:r>
              <a:rPr lang="en-US" dirty="0" err="1"/>
              <a:t>Symptomen</a:t>
            </a:r>
            <a:r>
              <a:rPr lang="en-US" dirty="0"/>
              <a:t> </a:t>
            </a:r>
            <a:r>
              <a:rPr lang="en-US" dirty="0" err="1"/>
              <a:t>wie</a:t>
            </a:r>
            <a:r>
              <a:rPr lang="en-US" dirty="0"/>
              <a:t> </a:t>
            </a:r>
            <a:r>
              <a:rPr lang="en-US" dirty="0" err="1"/>
              <a:t>Stuhlschmieren</a:t>
            </a:r>
            <a:r>
              <a:rPr lang="en-US" dirty="0"/>
              <a:t>, </a:t>
            </a:r>
            <a:r>
              <a:rPr lang="en-US" dirty="0" err="1"/>
              <a:t>Stuhlinkontinenz</a:t>
            </a:r>
            <a:r>
              <a:rPr lang="en-US" dirty="0"/>
              <a:t>, </a:t>
            </a:r>
            <a:r>
              <a:rPr lang="en-US" dirty="0" err="1"/>
              <a:t>unvollständiger</a:t>
            </a:r>
            <a:r>
              <a:rPr lang="en-US" dirty="0"/>
              <a:t> </a:t>
            </a:r>
            <a:r>
              <a:rPr lang="en-US" dirty="0" err="1"/>
              <a:t>Entleerung</a:t>
            </a:r>
            <a:r>
              <a:rPr lang="en-US" dirty="0"/>
              <a:t> </a:t>
            </a:r>
            <a:r>
              <a:rPr lang="en-US" dirty="0" err="1"/>
              <a:t>oder</a:t>
            </a:r>
            <a:r>
              <a:rPr lang="en-US" dirty="0"/>
              <a:t> </a:t>
            </a:r>
            <a:r>
              <a:rPr lang="en-US" dirty="0" err="1"/>
              <a:t>Entleerungsschwierigkeiten</a:t>
            </a:r>
            <a:r>
              <a:rPr lang="en-US" dirty="0"/>
              <a:t>. Daher </a:t>
            </a:r>
            <a:r>
              <a:rPr lang="en-US" dirty="0" err="1"/>
              <a:t>ist</a:t>
            </a:r>
            <a:r>
              <a:rPr lang="en-US" dirty="0"/>
              <a:t> die Navina Mini </a:t>
            </a:r>
            <a:r>
              <a:rPr lang="en-US" dirty="0" err="1"/>
              <a:t>oder</a:t>
            </a:r>
            <a:r>
              <a:rPr lang="en-US" dirty="0"/>
              <a:t> das Navina-Fecal Insert, je </a:t>
            </a:r>
            <a:r>
              <a:rPr lang="en-US" dirty="0" err="1"/>
              <a:t>nach</a:t>
            </a:r>
            <a:r>
              <a:rPr lang="en-US" dirty="0"/>
              <a:t> Problem das </a:t>
            </a:r>
            <a:r>
              <a:rPr lang="en-US" dirty="0" err="1"/>
              <a:t>Produkt</a:t>
            </a:r>
            <a:r>
              <a:rPr lang="en-US" dirty="0"/>
              <a:t> der </a:t>
            </a:r>
            <a:r>
              <a:rPr lang="en-US" dirty="0" err="1"/>
              <a:t>ersten</a:t>
            </a:r>
            <a:r>
              <a:rPr lang="en-US" dirty="0"/>
              <a:t> Wahl. </a:t>
            </a:r>
            <a:r>
              <a:rPr lang="en-US" dirty="0" err="1"/>
              <a:t>Wenn</a:t>
            </a:r>
            <a:r>
              <a:rPr lang="en-US" dirty="0"/>
              <a:t> die </a:t>
            </a:r>
            <a:r>
              <a:rPr lang="en-US" dirty="0" err="1"/>
              <a:t>Darmprobleme</a:t>
            </a:r>
            <a:r>
              <a:rPr lang="en-US" dirty="0"/>
              <a:t> </a:t>
            </a:r>
            <a:r>
              <a:rPr lang="en-US" dirty="0" err="1"/>
              <a:t>jedoch</a:t>
            </a:r>
            <a:r>
              <a:rPr lang="en-US" dirty="0"/>
              <a:t> </a:t>
            </a:r>
            <a:r>
              <a:rPr lang="en-US" dirty="0" err="1"/>
              <a:t>schwerwiegender</a:t>
            </a:r>
            <a:r>
              <a:rPr lang="en-US" dirty="0"/>
              <a:t> </a:t>
            </a:r>
            <a:r>
              <a:rPr lang="en-US" dirty="0" err="1"/>
              <a:t>sind</a:t>
            </a:r>
            <a:r>
              <a:rPr lang="en-US" dirty="0"/>
              <a:t>, </a:t>
            </a:r>
            <a:r>
              <a:rPr lang="en-US" dirty="0" err="1"/>
              <a:t>kann</a:t>
            </a:r>
            <a:r>
              <a:rPr lang="en-US" dirty="0"/>
              <a:t> </a:t>
            </a:r>
            <a:r>
              <a:rPr lang="en-US" dirty="0" err="1"/>
              <a:t>ein</a:t>
            </a:r>
            <a:r>
              <a:rPr lang="en-US" dirty="0"/>
              <a:t> </a:t>
            </a:r>
            <a:r>
              <a:rPr lang="en-US" dirty="0" err="1"/>
              <a:t>höheres</a:t>
            </a:r>
            <a:r>
              <a:rPr lang="en-US" dirty="0"/>
              <a:t> </a:t>
            </a:r>
            <a:r>
              <a:rPr lang="en-US" dirty="0" err="1"/>
              <a:t>Wasservolumen</a:t>
            </a:r>
            <a:r>
              <a:rPr lang="en-US" dirty="0"/>
              <a:t> für die </a:t>
            </a:r>
            <a:r>
              <a:rPr lang="en-US" dirty="0" err="1"/>
              <a:t>Spülung</a:t>
            </a:r>
            <a:r>
              <a:rPr lang="en-US" dirty="0"/>
              <a:t> </a:t>
            </a:r>
            <a:r>
              <a:rPr lang="en-US" dirty="0" err="1"/>
              <a:t>erforderlich</a:t>
            </a:r>
            <a:r>
              <a:rPr lang="en-US" dirty="0"/>
              <a:t> sein, und </a:t>
            </a:r>
            <a:r>
              <a:rPr lang="en-US" dirty="0" err="1"/>
              <a:t>dann</a:t>
            </a:r>
            <a:r>
              <a:rPr lang="en-US" dirty="0"/>
              <a:t> </a:t>
            </a:r>
            <a:r>
              <a:rPr lang="en-US" dirty="0" err="1"/>
              <a:t>haben</a:t>
            </a:r>
            <a:r>
              <a:rPr lang="en-US" dirty="0"/>
              <a:t> </a:t>
            </a:r>
            <a:r>
              <a:rPr lang="en-US" dirty="0" err="1"/>
              <a:t>wir</a:t>
            </a:r>
            <a:r>
              <a:rPr lang="en-US" dirty="0"/>
              <a:t> das Navina </a:t>
            </a:r>
            <a:r>
              <a:rPr lang="en-US" dirty="0" err="1"/>
              <a:t>Irrigationssystem</a:t>
            </a:r>
            <a:r>
              <a:rPr lang="en-US" dirty="0"/>
              <a:t>.</a:t>
            </a:r>
          </a:p>
          <a:p>
            <a:endParaRPr lang="en-US" i="0" dirty="0"/>
          </a:p>
          <a:p>
            <a:r>
              <a:rPr lang="en-US" b="1" i="0" dirty="0"/>
              <a:t>Das Navina </a:t>
            </a:r>
            <a:r>
              <a:rPr lang="en-US" b="1" i="0" dirty="0" err="1"/>
              <a:t>Irrigationssystem</a:t>
            </a:r>
            <a:r>
              <a:rPr lang="en-US" b="1" i="0" dirty="0"/>
              <a:t> </a:t>
            </a:r>
            <a:r>
              <a:rPr lang="en-US" i="0" dirty="0" err="1"/>
              <a:t>wird</a:t>
            </a:r>
            <a:r>
              <a:rPr lang="en-US" i="0" dirty="0"/>
              <a:t> </a:t>
            </a:r>
            <a:r>
              <a:rPr lang="en-US" i="0" dirty="0" err="1"/>
              <a:t>zur</a:t>
            </a:r>
            <a:r>
              <a:rPr lang="en-US" i="0" dirty="0"/>
              <a:t> </a:t>
            </a:r>
            <a:r>
              <a:rPr lang="en-US" i="0" dirty="0" err="1"/>
              <a:t>Entleerung</a:t>
            </a:r>
            <a:r>
              <a:rPr lang="en-US" i="0" dirty="0"/>
              <a:t> des </a:t>
            </a:r>
            <a:r>
              <a:rPr lang="en-US" i="0" dirty="0" err="1"/>
              <a:t>Rektums</a:t>
            </a:r>
            <a:r>
              <a:rPr lang="en-US" i="0" dirty="0"/>
              <a:t> und des </a:t>
            </a:r>
            <a:r>
              <a:rPr lang="en-US" i="0" dirty="0" err="1"/>
              <a:t>absteigenden</a:t>
            </a:r>
            <a:r>
              <a:rPr lang="en-US" i="0" dirty="0"/>
              <a:t> </a:t>
            </a:r>
            <a:r>
              <a:rPr lang="en-US" i="0" dirty="0" err="1"/>
              <a:t>Dickdarms</a:t>
            </a:r>
            <a:r>
              <a:rPr lang="en-US" i="0" dirty="0"/>
              <a:t> </a:t>
            </a:r>
            <a:r>
              <a:rPr lang="en-US" i="0" dirty="0" err="1"/>
              <a:t>verwendet</a:t>
            </a:r>
            <a:r>
              <a:rPr lang="en-US" i="0" dirty="0"/>
              <a:t>, um </a:t>
            </a:r>
            <a:r>
              <a:rPr lang="en-US" i="0" dirty="0" err="1"/>
              <a:t>Symptome</a:t>
            </a:r>
            <a:r>
              <a:rPr lang="en-US" i="0" dirty="0"/>
              <a:t> von </a:t>
            </a:r>
            <a:r>
              <a:rPr lang="en-US" i="0" dirty="0" err="1"/>
              <a:t>Verstopfung</a:t>
            </a:r>
            <a:r>
              <a:rPr lang="en-US" i="0" dirty="0"/>
              <a:t> und </a:t>
            </a:r>
            <a:r>
              <a:rPr lang="en-US" i="0" dirty="0" err="1"/>
              <a:t>Stuhlinkontinenz</a:t>
            </a:r>
            <a:r>
              <a:rPr lang="en-US" i="0" dirty="0"/>
              <a:t> </a:t>
            </a:r>
            <a:r>
              <a:rPr lang="en-US" i="0" dirty="0" err="1"/>
              <a:t>zu</a:t>
            </a:r>
            <a:r>
              <a:rPr lang="en-US" i="0" dirty="0"/>
              <a:t> </a:t>
            </a:r>
            <a:r>
              <a:rPr lang="en-US" i="0" dirty="0" err="1"/>
              <a:t>verhindern</a:t>
            </a:r>
            <a:r>
              <a:rPr lang="en-US" i="0" dirty="0"/>
              <a:t>.</a:t>
            </a:r>
          </a:p>
          <a:p>
            <a:r>
              <a:rPr lang="en-US" b="1" i="0" dirty="0"/>
              <a:t>Navina Mini </a:t>
            </a:r>
            <a:r>
              <a:rPr lang="en-US" i="0" dirty="0" err="1"/>
              <a:t>wird</a:t>
            </a:r>
            <a:r>
              <a:rPr lang="en-US" i="0" dirty="0"/>
              <a:t> </a:t>
            </a:r>
            <a:r>
              <a:rPr lang="en-US" i="0" dirty="0" err="1"/>
              <a:t>verwendet</a:t>
            </a:r>
            <a:r>
              <a:rPr lang="en-US" i="0" dirty="0"/>
              <a:t>, um </a:t>
            </a:r>
            <a:r>
              <a:rPr lang="en-US" i="0" dirty="0" err="1"/>
              <a:t>eine</a:t>
            </a:r>
            <a:r>
              <a:rPr lang="en-US" i="0" dirty="0"/>
              <a:t> </a:t>
            </a:r>
            <a:r>
              <a:rPr lang="en-US" i="0" dirty="0" err="1"/>
              <a:t>Defäkation</a:t>
            </a:r>
            <a:r>
              <a:rPr lang="en-US" i="0" dirty="0"/>
              <a:t> </a:t>
            </a:r>
            <a:r>
              <a:rPr lang="en-US" i="0" dirty="0" err="1"/>
              <a:t>zu</a:t>
            </a:r>
            <a:r>
              <a:rPr lang="en-US" i="0" dirty="0"/>
              <a:t> </a:t>
            </a:r>
            <a:r>
              <a:rPr lang="en-US" i="0" dirty="0" err="1"/>
              <a:t>beginnen</a:t>
            </a:r>
            <a:r>
              <a:rPr lang="en-US" i="0" dirty="0"/>
              <a:t> </a:t>
            </a:r>
            <a:r>
              <a:rPr lang="en-US" i="0" dirty="0" err="1"/>
              <a:t>oder</a:t>
            </a:r>
            <a:r>
              <a:rPr lang="en-US" i="0" dirty="0"/>
              <a:t> </a:t>
            </a:r>
            <a:r>
              <a:rPr lang="en-US" i="0" dirty="0" err="1"/>
              <a:t>zu</a:t>
            </a:r>
            <a:r>
              <a:rPr lang="en-US" i="0" dirty="0"/>
              <a:t> </a:t>
            </a:r>
            <a:r>
              <a:rPr lang="en-US" i="0" dirty="0" err="1"/>
              <a:t>beenden</a:t>
            </a:r>
            <a:r>
              <a:rPr lang="en-US" i="0" dirty="0"/>
              <a:t> und das </a:t>
            </a:r>
            <a:r>
              <a:rPr lang="en-US" i="0" dirty="0" err="1"/>
              <a:t>Rektum</a:t>
            </a:r>
            <a:r>
              <a:rPr lang="en-US" i="0" dirty="0"/>
              <a:t> </a:t>
            </a:r>
            <a:r>
              <a:rPr lang="en-US" i="0" dirty="0" err="1"/>
              <a:t>vom</a:t>
            </a:r>
            <a:r>
              <a:rPr lang="en-US" i="0" dirty="0"/>
              <a:t> Stuhl </a:t>
            </a:r>
            <a:r>
              <a:rPr lang="en-US" i="0" dirty="0" err="1"/>
              <a:t>zu</a:t>
            </a:r>
            <a:r>
              <a:rPr lang="en-US" i="0" dirty="0"/>
              <a:t> </a:t>
            </a:r>
            <a:r>
              <a:rPr lang="en-US" i="0" dirty="0" err="1"/>
              <a:t>befreien</a:t>
            </a:r>
            <a:r>
              <a:rPr lang="en-US" i="0" dirty="0"/>
              <a:t>, um </a:t>
            </a:r>
            <a:r>
              <a:rPr lang="en-US" i="0" dirty="0" err="1"/>
              <a:t>Auslaufen</a:t>
            </a:r>
            <a:r>
              <a:rPr lang="en-US" i="0" dirty="0"/>
              <a:t> und das </a:t>
            </a:r>
            <a:r>
              <a:rPr lang="en-US" i="0" dirty="0" err="1"/>
              <a:t>Gefühl</a:t>
            </a:r>
            <a:r>
              <a:rPr lang="en-US" i="0" dirty="0"/>
              <a:t> </a:t>
            </a:r>
            <a:r>
              <a:rPr lang="en-US" i="0" dirty="0" err="1"/>
              <a:t>einer</a:t>
            </a:r>
            <a:r>
              <a:rPr lang="en-US" i="0" dirty="0"/>
              <a:t> </a:t>
            </a:r>
            <a:r>
              <a:rPr lang="en-US" i="0" dirty="0" err="1"/>
              <a:t>unvollständigen</a:t>
            </a:r>
            <a:r>
              <a:rPr lang="en-US" i="0" dirty="0"/>
              <a:t> </a:t>
            </a:r>
            <a:r>
              <a:rPr lang="en-US" i="0" dirty="0" err="1"/>
              <a:t>Entleerung</a:t>
            </a:r>
            <a:r>
              <a:rPr lang="en-US" i="0" dirty="0"/>
              <a:t> </a:t>
            </a:r>
            <a:r>
              <a:rPr lang="en-US" i="0" dirty="0" err="1"/>
              <a:t>zu</a:t>
            </a:r>
            <a:r>
              <a:rPr lang="en-US" i="0" dirty="0"/>
              <a:t> </a:t>
            </a:r>
            <a:r>
              <a:rPr lang="en-US" i="0" dirty="0" err="1"/>
              <a:t>verhindern</a:t>
            </a:r>
            <a:r>
              <a:rPr lang="en-US" i="0" dirty="0"/>
              <a:t>.</a:t>
            </a:r>
          </a:p>
          <a:p>
            <a:r>
              <a:rPr lang="en-US" b="1" i="0" dirty="0"/>
              <a:t>Navina Insert </a:t>
            </a:r>
            <a:r>
              <a:rPr lang="en-US" i="0" dirty="0" err="1"/>
              <a:t>wird</a:t>
            </a:r>
            <a:r>
              <a:rPr lang="en-US" i="0" dirty="0"/>
              <a:t> </a:t>
            </a:r>
            <a:r>
              <a:rPr lang="en-US" i="0" dirty="0" err="1"/>
              <a:t>verwendet</a:t>
            </a:r>
            <a:r>
              <a:rPr lang="en-US" i="0" dirty="0"/>
              <a:t>, um </a:t>
            </a:r>
            <a:r>
              <a:rPr lang="en-US" i="0" dirty="0" err="1"/>
              <a:t>Stuhlschmieren</a:t>
            </a:r>
            <a:r>
              <a:rPr lang="en-US" i="0" dirty="0"/>
              <a:t> </a:t>
            </a:r>
            <a:r>
              <a:rPr lang="en-US" i="0" dirty="0" err="1"/>
              <a:t>zu</a:t>
            </a:r>
            <a:r>
              <a:rPr lang="en-US" i="0" dirty="0"/>
              <a:t> </a:t>
            </a:r>
            <a:r>
              <a:rPr lang="en-US" i="0" dirty="0" err="1"/>
              <a:t>verhindern</a:t>
            </a:r>
            <a:r>
              <a:rPr lang="en-US" i="0" dirty="0"/>
              <a:t> und das </a:t>
            </a:r>
            <a:r>
              <a:rPr lang="en-US" i="0" dirty="0" err="1"/>
              <a:t>Risiko</a:t>
            </a:r>
            <a:r>
              <a:rPr lang="en-US" i="0" dirty="0"/>
              <a:t> von </a:t>
            </a:r>
            <a:r>
              <a:rPr lang="en-US" i="0" dirty="0" err="1"/>
              <a:t>Geruchsbildung</a:t>
            </a:r>
            <a:r>
              <a:rPr lang="en-US" i="0" dirty="0"/>
              <a:t> und </a:t>
            </a:r>
            <a:r>
              <a:rPr lang="en-US" i="0" dirty="0" err="1"/>
              <a:t>perianalen</a:t>
            </a:r>
            <a:r>
              <a:rPr lang="en-US" i="0" dirty="0"/>
              <a:t> </a:t>
            </a:r>
            <a:r>
              <a:rPr lang="en-US" i="0" dirty="0" err="1"/>
              <a:t>Hautverletzungen</a:t>
            </a:r>
            <a:r>
              <a:rPr lang="en-US" i="0" dirty="0"/>
              <a:t> </a:t>
            </a:r>
            <a:r>
              <a:rPr lang="en-US" i="0" dirty="0" err="1"/>
              <a:t>zu</a:t>
            </a:r>
            <a:r>
              <a:rPr lang="en-US" i="0" dirty="0"/>
              <a:t> </a:t>
            </a:r>
            <a:r>
              <a:rPr lang="en-US" i="0" dirty="0" err="1"/>
              <a:t>verringern</a:t>
            </a:r>
            <a:r>
              <a:rPr lang="en-US"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372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Ziel</a:t>
            </a:r>
            <a:r>
              <a:rPr lang="en-US" noProof="0" dirty="0"/>
              <a:t> der Folie: </a:t>
            </a:r>
            <a:r>
              <a:rPr lang="en-US" noProof="0" dirty="0" err="1"/>
              <a:t>Botschaft</a:t>
            </a:r>
            <a:r>
              <a:rPr lang="en-US" noProof="0" dirty="0"/>
              <a:t> </a:t>
            </a:r>
            <a:r>
              <a:rPr lang="en-US" noProof="0" dirty="0" err="1"/>
              <a:t>zum</a:t>
            </a:r>
            <a:r>
              <a:rPr lang="en-US" noProof="0" dirty="0"/>
              <a:t> </a:t>
            </a:r>
            <a:r>
              <a:rPr lang="en-US" noProof="0" dirty="0" err="1"/>
              <a:t>Mitnehmen</a:t>
            </a:r>
            <a:r>
              <a:rPr lang="en-US" noProof="0" dirty="0"/>
              <a:t> </a:t>
            </a:r>
            <a:r>
              <a:rPr lang="en-US" noProof="0" dirty="0" err="1"/>
              <a:t>über</a:t>
            </a:r>
            <a:r>
              <a:rPr lang="en-US" noProof="0" dirty="0"/>
              <a:t> die </a:t>
            </a:r>
            <a:r>
              <a:rPr lang="en-US" noProof="0" dirty="0" err="1"/>
              <a:t>Dysfunktion</a:t>
            </a:r>
            <a:r>
              <a:rPr lang="en-US" noProof="0" dirty="0"/>
              <a:t> des </a:t>
            </a:r>
            <a:r>
              <a:rPr lang="en-US" noProof="0" dirty="0" err="1"/>
              <a:t>Beckenbodens</a:t>
            </a:r>
            <a:endParaRPr lang="en-US" noProof="0" dirty="0"/>
          </a:p>
          <a:p>
            <a:endParaRPr lang="en-US" noProof="0" dirty="0"/>
          </a:p>
          <a:p>
            <a:pPr marL="174708" indent="-174708">
              <a:buFontTx/>
              <a:buChar char="-"/>
            </a:pPr>
            <a:r>
              <a:rPr lang="en-US" noProof="0" dirty="0"/>
              <a:t>BD </a:t>
            </a:r>
            <a:r>
              <a:rPr lang="en-US" noProof="0" dirty="0" err="1"/>
              <a:t>sind</a:t>
            </a:r>
            <a:r>
              <a:rPr lang="en-US" noProof="0" dirty="0"/>
              <a:t> </a:t>
            </a:r>
            <a:r>
              <a:rPr lang="en-US" noProof="0" dirty="0" err="1"/>
              <a:t>unter</a:t>
            </a:r>
            <a:r>
              <a:rPr lang="en-US" noProof="0" dirty="0"/>
              <a:t> Frauen </a:t>
            </a:r>
            <a:r>
              <a:rPr lang="en-US" noProof="0" dirty="0" err="1"/>
              <a:t>weit</a:t>
            </a:r>
            <a:r>
              <a:rPr lang="en-US" noProof="0" dirty="0"/>
              <a:t> </a:t>
            </a:r>
            <a:r>
              <a:rPr lang="en-US" noProof="0" dirty="0" err="1"/>
              <a:t>verbreitet</a:t>
            </a:r>
            <a:r>
              <a:rPr lang="en-US" noProof="0" dirty="0"/>
              <a:t> und </a:t>
            </a:r>
            <a:r>
              <a:rPr lang="en-US" noProof="0" dirty="0" err="1"/>
              <a:t>werden</a:t>
            </a:r>
            <a:r>
              <a:rPr lang="en-US" noProof="0" dirty="0"/>
              <a:t> in den </a:t>
            </a:r>
            <a:r>
              <a:rPr lang="en-US" noProof="0" dirty="0" err="1"/>
              <a:t>meisten</a:t>
            </a:r>
            <a:r>
              <a:rPr lang="en-US" noProof="0" dirty="0"/>
              <a:t> </a:t>
            </a:r>
            <a:r>
              <a:rPr lang="en-US" noProof="0" dirty="0" err="1"/>
              <a:t>Veröffentlichungen</a:t>
            </a:r>
            <a:r>
              <a:rPr lang="en-US" noProof="0" dirty="0"/>
              <a:t> </a:t>
            </a:r>
            <a:r>
              <a:rPr lang="en-US" noProof="0" dirty="0" err="1"/>
              <a:t>als</a:t>
            </a:r>
            <a:r>
              <a:rPr lang="en-US" noProof="0" dirty="0"/>
              <a:t> Problem der </a:t>
            </a:r>
            <a:r>
              <a:rPr lang="en-US" noProof="0" dirty="0" err="1"/>
              <a:t>allgemeinen</a:t>
            </a:r>
            <a:r>
              <a:rPr lang="en-US" noProof="0" dirty="0"/>
              <a:t> Gesundheit </a:t>
            </a:r>
            <a:r>
              <a:rPr lang="en-US" noProof="0" dirty="0" err="1"/>
              <a:t>betrachtet</a:t>
            </a:r>
            <a:r>
              <a:rPr lang="en-US" noProof="0" dirty="0"/>
              <a:t>. </a:t>
            </a:r>
          </a:p>
          <a:p>
            <a:pPr marL="174708" indent="-174708">
              <a:buFontTx/>
              <a:buChar char="-"/>
            </a:pPr>
            <a:r>
              <a:rPr lang="en-US" noProof="0" dirty="0"/>
              <a:t>BD hat </a:t>
            </a:r>
            <a:r>
              <a:rPr lang="en-US" noProof="0" dirty="0" err="1"/>
              <a:t>enorme</a:t>
            </a:r>
            <a:r>
              <a:rPr lang="en-US" noProof="0" dirty="0"/>
              <a:t> </a:t>
            </a:r>
            <a:r>
              <a:rPr lang="en-US" noProof="0" dirty="0" err="1"/>
              <a:t>Auswirkungen</a:t>
            </a:r>
            <a:r>
              <a:rPr lang="en-US" noProof="0" dirty="0"/>
              <a:t> auf die </a:t>
            </a:r>
            <a:r>
              <a:rPr lang="en-US" noProof="0" dirty="0" err="1"/>
              <a:t>Lebensqualität</a:t>
            </a:r>
            <a:r>
              <a:rPr lang="en-US" noProof="0" dirty="0"/>
              <a:t> und </a:t>
            </a:r>
            <a:r>
              <a:rPr lang="en-US" noProof="0" dirty="0" err="1"/>
              <a:t>betrifft</a:t>
            </a:r>
            <a:r>
              <a:rPr lang="en-US" noProof="0" dirty="0"/>
              <a:t> alle </a:t>
            </a:r>
            <a:r>
              <a:rPr lang="en-US" noProof="0" dirty="0" err="1"/>
              <a:t>Altersgruppen</a:t>
            </a:r>
            <a:r>
              <a:rPr lang="en-US" noProof="0" dirty="0"/>
              <a:t>, </a:t>
            </a:r>
            <a:r>
              <a:rPr lang="en-US" noProof="0" dirty="0" err="1"/>
              <a:t>sowohl</a:t>
            </a:r>
            <a:r>
              <a:rPr lang="en-US" noProof="0" dirty="0"/>
              <a:t> </a:t>
            </a:r>
            <a:r>
              <a:rPr lang="en-US" noProof="0" dirty="0" err="1"/>
              <a:t>Männer</a:t>
            </a:r>
            <a:r>
              <a:rPr lang="en-US" noProof="0" dirty="0"/>
              <a:t> </a:t>
            </a:r>
            <a:r>
              <a:rPr lang="en-US" noProof="0" dirty="0" err="1"/>
              <a:t>als</a:t>
            </a:r>
            <a:r>
              <a:rPr lang="en-US" noProof="0" dirty="0"/>
              <a:t> </a:t>
            </a:r>
            <a:r>
              <a:rPr lang="en-US" noProof="0" dirty="0" err="1"/>
              <a:t>auch</a:t>
            </a:r>
            <a:r>
              <a:rPr lang="en-US" noProof="0" dirty="0"/>
              <a:t> Frauen, </a:t>
            </a:r>
            <a:r>
              <a:rPr lang="en-US" noProof="0" dirty="0" err="1"/>
              <a:t>aber</a:t>
            </a:r>
            <a:r>
              <a:rPr lang="en-US" noProof="0" dirty="0"/>
              <a:t> </a:t>
            </a:r>
            <a:r>
              <a:rPr lang="en-US" noProof="0" dirty="0" err="1"/>
              <a:t>auch</a:t>
            </a:r>
            <a:r>
              <a:rPr lang="en-US" noProof="0" dirty="0"/>
              <a:t> Kinder. </a:t>
            </a:r>
          </a:p>
          <a:p>
            <a:pPr>
              <a:lnSpc>
                <a:spcPct val="107000"/>
              </a:lnSpc>
              <a:spcAft>
                <a:spcPts val="815"/>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dirty="0" err="1">
                <a:latin typeface="Calibri" panose="020F0502020204030204" pitchFamily="34" charset="0"/>
                <a:ea typeface="Calibri" panose="020F0502020204030204" pitchFamily="34" charset="0"/>
                <a:cs typeface="Times New Roman" panose="02020603050405020304" pitchFamily="18" charset="0"/>
              </a:rPr>
              <a:t>Mögliche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Probleme</a:t>
            </a:r>
            <a:r>
              <a:rPr lang="en-US" dirty="0">
                <a:latin typeface="Calibri" panose="020F0502020204030204" pitchFamily="34" charset="0"/>
                <a:ea typeface="Calibri" panose="020F0502020204030204" pitchFamily="34" charset="0"/>
                <a:cs typeface="Times New Roman" panose="02020603050405020304" pitchFamily="18" charset="0"/>
              </a:rPr>
              <a:t>, die manche Menschen </a:t>
            </a:r>
            <a:r>
              <a:rPr lang="en-US" dirty="0" err="1">
                <a:latin typeface="Calibri" panose="020F0502020204030204" pitchFamily="34" charset="0"/>
                <a:ea typeface="Calibri" panose="020F0502020204030204" pitchFamily="34" charset="0"/>
                <a:cs typeface="Times New Roman" panose="02020603050405020304" pitchFamily="18" charset="0"/>
              </a:rPr>
              <a:t>mit</a:t>
            </a:r>
            <a:r>
              <a:rPr lang="en-US" dirty="0">
                <a:latin typeface="Calibri" panose="020F0502020204030204" pitchFamily="34" charset="0"/>
                <a:ea typeface="Calibri" panose="020F0502020204030204" pitchFamily="34" charset="0"/>
                <a:cs typeface="Times New Roman" panose="02020603050405020304" pitchFamily="18" charset="0"/>
              </a:rPr>
              <a:t> BD </a:t>
            </a:r>
            <a:r>
              <a:rPr lang="en-US" dirty="0" err="1">
                <a:latin typeface="Calibri" panose="020F0502020204030204" pitchFamily="34" charset="0"/>
                <a:ea typeface="Calibri" panose="020F0502020204030204" pitchFamily="34" charset="0"/>
                <a:cs typeface="Times New Roman" panose="02020603050405020304" pitchFamily="18" charset="0"/>
              </a:rPr>
              <a:t>haben</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sv-SE" dirty="0">
              <a:latin typeface="Calibri" panose="020F0502020204030204" pitchFamily="34" charset="0"/>
              <a:ea typeface="Calibri" panose="020F0502020204030204" pitchFamily="34" charset="0"/>
              <a:cs typeface="Times New Roman" panose="02020603050405020304" pitchFamily="18" charset="0"/>
            </a:endParaRPr>
          </a:p>
          <a:p>
            <a:pPr marL="174708" indent="-174708">
              <a:lnSpc>
                <a:spcPct val="107000"/>
              </a:lnSpc>
              <a:spcAft>
                <a:spcPts val="815"/>
              </a:spcAft>
              <a:buFontTx/>
              <a:buChar char="-"/>
            </a:pPr>
            <a:r>
              <a:rPr lang="en-US" dirty="0" err="1">
                <a:latin typeface="Calibri" panose="020F0502020204030204" pitchFamily="34" charset="0"/>
                <a:ea typeface="Calibri" panose="020F0502020204030204" pitchFamily="34" charset="0"/>
                <a:cs typeface="Times New Roman" panose="02020603050405020304" pitchFamily="18" charset="0"/>
              </a:rPr>
              <a:t>eine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mangelnde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Wertschätzung</a:t>
            </a:r>
            <a:r>
              <a:rPr lang="en-US" dirty="0">
                <a:latin typeface="Calibri" panose="020F0502020204030204" pitchFamily="34" charset="0"/>
                <a:ea typeface="Calibri" panose="020F0502020204030204" pitchFamily="34" charset="0"/>
                <a:cs typeface="Times New Roman" panose="02020603050405020304" pitchFamily="18" charset="0"/>
              </a:rPr>
              <a:t> der </a:t>
            </a:r>
            <a:r>
              <a:rPr lang="en-US" dirty="0" err="1">
                <a:latin typeface="Calibri" panose="020F0502020204030204" pitchFamily="34" charset="0"/>
                <a:ea typeface="Calibri" panose="020F0502020204030204" pitchFamily="34" charset="0"/>
                <a:cs typeface="Times New Roman" panose="02020603050405020304" pitchFamily="18" charset="0"/>
              </a:rPr>
              <a:t>Komplexität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ihrer</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Beckenbodenprobleme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durch</a:t>
            </a:r>
            <a:r>
              <a:rPr lang="en-US" dirty="0">
                <a:latin typeface="Calibri" panose="020F0502020204030204" pitchFamily="34" charset="0"/>
                <a:ea typeface="Calibri" panose="020F0502020204030204" pitchFamily="34" charset="0"/>
                <a:cs typeface="Times New Roman" panose="02020603050405020304" pitchFamily="18" charset="0"/>
              </a:rPr>
              <a:t> Ärzte in der </a:t>
            </a:r>
            <a:r>
              <a:rPr lang="en-US" dirty="0" err="1">
                <a:latin typeface="Calibri" panose="020F0502020204030204" pitchFamily="34" charset="0"/>
                <a:ea typeface="Calibri" panose="020F0502020204030204" pitchFamily="34" charset="0"/>
                <a:cs typeface="Times New Roman" panose="02020603050405020304" pitchFamily="18" charset="0"/>
              </a:rPr>
              <a:t>Primär</a:t>
            </a:r>
            <a:r>
              <a:rPr lang="en-US" dirty="0">
                <a:latin typeface="Calibri" panose="020F0502020204030204" pitchFamily="34" charset="0"/>
                <a:ea typeface="Calibri" panose="020F0502020204030204" pitchFamily="34" charset="0"/>
                <a:cs typeface="Times New Roman" panose="02020603050405020304" pitchFamily="18" charset="0"/>
              </a:rPr>
              <a:t>- und </a:t>
            </a:r>
            <a:r>
              <a:rPr lang="en-US" dirty="0" err="1">
                <a:latin typeface="Calibri" panose="020F0502020204030204" pitchFamily="34" charset="0"/>
                <a:ea typeface="Calibri" panose="020F0502020204030204" pitchFamily="34" charset="0"/>
                <a:cs typeface="Times New Roman" panose="02020603050405020304" pitchFamily="18" charset="0"/>
              </a:rPr>
              <a:t>Sekundärversorgung</a:t>
            </a:r>
            <a:r>
              <a:rPr lang="en-US" dirty="0">
                <a:latin typeface="Calibri" panose="020F0502020204030204" pitchFamily="34" charset="0"/>
                <a:ea typeface="Calibri" panose="020F0502020204030204" pitchFamily="34" charset="0"/>
                <a:cs typeface="Times New Roman" panose="02020603050405020304" pitchFamily="18" charset="0"/>
              </a:rPr>
              <a:t>, was </a:t>
            </a:r>
            <a:r>
              <a:rPr lang="en-US" dirty="0" err="1">
                <a:latin typeface="Calibri" panose="020F0502020204030204" pitchFamily="34" charset="0"/>
                <a:ea typeface="Calibri" panose="020F0502020204030204" pitchFamily="34" charset="0"/>
                <a:cs typeface="Times New Roman" panose="02020603050405020304" pitchFamily="18" charset="0"/>
              </a:rPr>
              <a:t>dazu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führen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kann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dass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nicht</a:t>
            </a:r>
            <a:r>
              <a:rPr lang="en-US" dirty="0">
                <a:latin typeface="Calibri" panose="020F0502020204030204" pitchFamily="34" charset="0"/>
                <a:ea typeface="Calibri" panose="020F0502020204030204" pitchFamily="34" charset="0"/>
                <a:cs typeface="Times New Roman" panose="02020603050405020304" pitchFamily="18" charset="0"/>
              </a:rPr>
              <a:t> die </a:t>
            </a:r>
            <a:r>
              <a:rPr lang="en-US" dirty="0" err="1">
                <a:latin typeface="Calibri" panose="020F0502020204030204" pitchFamily="34" charset="0"/>
                <a:ea typeface="Calibri" panose="020F0502020204030204" pitchFamily="34" charset="0"/>
                <a:cs typeface="Times New Roman" panose="02020603050405020304" pitchFamily="18" charset="0"/>
              </a:rPr>
              <a:t>richtigen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Fragen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gestellt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werden</a:t>
            </a:r>
            <a:r>
              <a:rPr lang="en-US" dirty="0">
                <a:latin typeface="Calibri" panose="020F0502020204030204" pitchFamily="34" charset="0"/>
                <a:ea typeface="Calibri" panose="020F0502020204030204" pitchFamily="34" charset="0"/>
                <a:cs typeface="Times New Roman" panose="02020603050405020304" pitchFamily="18" charset="0"/>
              </a:rPr>
              <a:t>, um </a:t>
            </a:r>
            <a:r>
              <a:rPr lang="en-US" dirty="0" err="1">
                <a:latin typeface="Calibri" panose="020F0502020204030204" pitchFamily="34" charset="0"/>
                <a:ea typeface="Calibri" panose="020F0502020204030204" pitchFamily="34" charset="0"/>
                <a:cs typeface="Times New Roman" panose="02020603050405020304" pitchFamily="18" charset="0"/>
              </a:rPr>
              <a:t>eine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genaue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Anamnese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zu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erheben</a:t>
            </a:r>
            <a:r>
              <a:rPr lang="en-US" dirty="0">
                <a:latin typeface="Calibri" panose="020F0502020204030204" pitchFamily="34" charset="0"/>
                <a:ea typeface="Calibri" panose="020F0502020204030204" pitchFamily="34" charset="0"/>
                <a:cs typeface="Times New Roman" panose="02020603050405020304" pitchFamily="18" charset="0"/>
              </a:rPr>
              <a:t> und die </a:t>
            </a:r>
            <a:r>
              <a:rPr lang="en-US" dirty="0" err="1">
                <a:latin typeface="Calibri" panose="020F0502020204030204" pitchFamily="34" charset="0"/>
                <a:ea typeface="Calibri" panose="020F0502020204030204" pitchFamily="34" charset="0"/>
                <a:cs typeface="Times New Roman" panose="02020603050405020304" pitchFamily="18" charset="0"/>
              </a:rPr>
              <a:t>beste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Behandlungsoption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zu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finden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i="1" dirty="0" err="1">
                <a:solidFill>
                  <a:srgbClr val="808080"/>
                </a:solidFill>
                <a:latin typeface="Calibri" panose="020F0502020204030204" pitchFamily="34" charset="0"/>
                <a:ea typeface="Calibri" panose="020F0502020204030204" pitchFamily="34" charset="0"/>
                <a:cs typeface="Times New Roman" panose="02020603050405020304" pitchFamily="18" charset="0"/>
              </a:rPr>
              <a:t>Vollebregt</a:t>
            </a:r>
            <a:r>
              <a:rPr lang="en-US" i="1" dirty="0">
                <a:solidFill>
                  <a:srgbClr val="808080"/>
                </a:solidFill>
                <a:latin typeface="Calibri" panose="020F0502020204030204" pitchFamily="34" charset="0"/>
                <a:ea typeface="Calibri" panose="020F0502020204030204" pitchFamily="34" charset="0"/>
                <a:cs typeface="Times New Roman" panose="02020603050405020304" pitchFamily="18" charset="0"/>
              </a:rPr>
              <a:t> et al., 2020</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174708" indent="-174708">
              <a:lnSpc>
                <a:spcPct val="107000"/>
              </a:lnSpc>
              <a:spcAft>
                <a:spcPts val="815"/>
              </a:spcAft>
              <a:buFontTx/>
              <a:buChar char="-"/>
            </a:pPr>
            <a:r>
              <a:rPr lang="en-US" dirty="0" err="1">
                <a:latin typeface="Calibri"/>
                <a:ea typeface="Calibri" panose="020F0502020204030204" pitchFamily="34" charset="0"/>
                <a:cs typeface="Calibri"/>
              </a:rPr>
              <a:t>fehlende</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Orientierungshilfen</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bei</a:t>
            </a:r>
            <a:r>
              <a:rPr lang="en-US" dirty="0">
                <a:latin typeface="Calibri"/>
                <a:ea typeface="Calibri" panose="020F0502020204030204" pitchFamily="34" charset="0"/>
                <a:cs typeface="Calibri"/>
              </a:rPr>
              <a:t> der </a:t>
            </a:r>
            <a:r>
              <a:rPr lang="en-US" dirty="0" err="1">
                <a:latin typeface="Calibri"/>
                <a:ea typeface="Calibri" panose="020F0502020204030204" pitchFamily="34" charset="0"/>
                <a:cs typeface="Calibri"/>
              </a:rPr>
              <a:t>Suche</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nach</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Fachleuten</a:t>
            </a:r>
            <a:r>
              <a:rPr lang="en-US" dirty="0">
                <a:latin typeface="Calibri"/>
                <a:ea typeface="Calibri" panose="020F0502020204030204" pitchFamily="34" charset="0"/>
                <a:cs typeface="Calibri"/>
              </a:rPr>
              <a:t>, die </a:t>
            </a:r>
            <a:r>
              <a:rPr lang="en-US" dirty="0" err="1">
                <a:latin typeface="Calibri"/>
                <a:ea typeface="Calibri" panose="020F0502020204030204" pitchFamily="34" charset="0"/>
                <a:cs typeface="Calibri"/>
              </a:rPr>
              <a:t>vor</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einem</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Krankenhausaufenthalt</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konsultiert</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werden</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können</a:t>
            </a:r>
            <a:r>
              <a:rPr lang="en-US" dirty="0">
                <a:latin typeface="Calibri"/>
                <a:ea typeface="Calibri" panose="020F0502020204030204" pitchFamily="34" charset="0"/>
                <a:cs typeface="Calibri"/>
              </a:rPr>
              <a:t> - z. B. </a:t>
            </a:r>
            <a:r>
              <a:rPr lang="en-US" dirty="0" err="1">
                <a:latin typeface="Calibri"/>
                <a:ea typeface="Calibri" panose="020F0502020204030204" pitchFamily="34" charset="0"/>
                <a:cs typeface="Calibri"/>
              </a:rPr>
              <a:t>spezialisierte</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Physiotherapeuten</a:t>
            </a:r>
            <a:r>
              <a:rPr lang="en-US" dirty="0">
                <a:latin typeface="Calibri"/>
                <a:ea typeface="Calibri" panose="020F0502020204030204" pitchFamily="34" charset="0"/>
                <a:cs typeface="Calibri"/>
              </a:rPr>
              <a:t> für </a:t>
            </a:r>
            <a:r>
              <a:rPr lang="en-US" dirty="0" err="1">
                <a:latin typeface="Calibri"/>
                <a:ea typeface="Calibri" panose="020F0502020204030204" pitchFamily="34" charset="0"/>
                <a:cs typeface="Calibri"/>
              </a:rPr>
              <a:t>Beckenbodengesundheit</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Kontinenzfachleute</a:t>
            </a:r>
            <a:r>
              <a:rPr lang="en-US" dirty="0">
                <a:latin typeface="Calibri"/>
                <a:ea typeface="Calibri" panose="020F0502020204030204" pitchFamily="34" charset="0"/>
                <a:cs typeface="Calibri"/>
              </a:rPr>
              <a:t> und </a:t>
            </a:r>
            <a:r>
              <a:rPr lang="en-US" dirty="0" err="1">
                <a:latin typeface="Calibri"/>
                <a:ea typeface="Calibri" panose="020F0502020204030204" pitchFamily="34" charset="0"/>
                <a:cs typeface="Calibri"/>
              </a:rPr>
              <a:t>andere</a:t>
            </a:r>
            <a:r>
              <a:rPr lang="en-US" dirty="0">
                <a:latin typeface="Calibri"/>
                <a:ea typeface="Calibri" panose="020F0502020204030204" pitchFamily="34" charset="0"/>
                <a:cs typeface="Calibri"/>
              </a:rPr>
              <a:t> im </a:t>
            </a:r>
            <a:r>
              <a:rPr lang="en-US" dirty="0" err="1">
                <a:latin typeface="Calibri"/>
                <a:ea typeface="Calibri" panose="020F0502020204030204" pitchFamily="34" charset="0"/>
                <a:cs typeface="Calibri"/>
              </a:rPr>
              <a:t>Gesundheitssystem</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verfügbare</a:t>
            </a:r>
            <a:r>
              <a:rPr lang="en-US" dirty="0">
                <a:latin typeface="Calibri"/>
                <a:ea typeface="Calibri" panose="020F0502020204030204" pitchFamily="34" charset="0"/>
                <a:cs typeface="Calibri"/>
              </a:rPr>
              <a:t> </a:t>
            </a:r>
            <a:r>
              <a:rPr lang="en-US" dirty="0" err="1">
                <a:latin typeface="Calibri"/>
                <a:ea typeface="Calibri" panose="020F0502020204030204" pitchFamily="34" charset="0"/>
                <a:cs typeface="Calibri"/>
              </a:rPr>
              <a:t>Hilfsquellen</a:t>
            </a:r>
            <a:r>
              <a:rPr lang="en-US" dirty="0">
                <a:latin typeface="Calibri"/>
                <a:ea typeface="Calibri" panose="020F0502020204030204" pitchFamily="34" charset="0"/>
                <a:cs typeface="Calibri"/>
              </a:rPr>
              <a:t>.</a:t>
            </a:r>
            <a:endParaRPr lang="sv-SE" dirty="0">
              <a:latin typeface="Calibri"/>
              <a:ea typeface="Calibri" panose="020F0502020204030204" pitchFamily="34" charset="0"/>
              <a:cs typeface="Calibri"/>
            </a:endParaRPr>
          </a:p>
          <a:p>
            <a:pPr marL="174708" indent="-174708">
              <a:lnSpc>
                <a:spcPct val="107000"/>
              </a:lnSpc>
              <a:spcAft>
                <a:spcPts val="815"/>
              </a:spcAft>
              <a:buFontTx/>
              <a:buChar char="-"/>
            </a:pPr>
            <a:r>
              <a:rPr lang="en-US" dirty="0" err="1">
                <a:latin typeface="Calibri" panose="020F0502020204030204" pitchFamily="34" charset="0"/>
                <a:ea typeface="Calibri" panose="020F0502020204030204" pitchFamily="34" charset="0"/>
                <a:cs typeface="Times New Roman" panose="02020603050405020304" pitchFamily="18" charset="0"/>
              </a:rPr>
              <a:t>lange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Wartezeiten</a:t>
            </a:r>
            <a:r>
              <a:rPr lang="en-US" dirty="0">
                <a:latin typeface="Calibri" panose="020F0502020204030204" pitchFamily="34" charset="0"/>
                <a:ea typeface="Calibri" panose="020F0502020204030204" pitchFamily="34" charset="0"/>
                <a:cs typeface="Times New Roman" panose="02020603050405020304" pitchFamily="18" charset="0"/>
              </a:rPr>
              <a:t> für </a:t>
            </a:r>
            <a:r>
              <a:rPr lang="en-US" dirty="0" err="1">
                <a:latin typeface="Calibri" panose="020F0502020204030204" pitchFamily="34" charset="0"/>
                <a:ea typeface="Calibri" panose="020F0502020204030204" pitchFamily="34" charset="0"/>
                <a:cs typeface="Times New Roman" panose="02020603050405020304" pitchFamily="18" charset="0"/>
              </a:rPr>
              <a:t>Überweisungen</a:t>
            </a:r>
            <a:r>
              <a:rPr lang="en-US" dirty="0">
                <a:latin typeface="Calibri" panose="020F0502020204030204" pitchFamily="34" charset="0"/>
                <a:ea typeface="Calibri" panose="020F0502020204030204" pitchFamily="34" charset="0"/>
                <a:cs typeface="Times New Roman" panose="02020603050405020304" pitchFamily="18" charset="0"/>
              </a:rPr>
              <a:t> und </a:t>
            </a:r>
            <a:r>
              <a:rPr lang="en-US" dirty="0" err="1">
                <a:latin typeface="Calibri" panose="020F0502020204030204" pitchFamily="34" charset="0"/>
                <a:ea typeface="Calibri" panose="020F0502020204030204" pitchFamily="34" charset="0"/>
                <a:cs typeface="Times New Roman" panose="02020603050405020304" pitchFamily="18" charset="0"/>
              </a:rPr>
              <a:t>anschließende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Behandlungen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werden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mit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unnötigen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Ängsten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Depressionen</a:t>
            </a:r>
            <a:r>
              <a:rPr lang="en-US" dirty="0">
                <a:latin typeface="Calibri" panose="020F0502020204030204" pitchFamily="34" charset="0"/>
                <a:ea typeface="Calibri" panose="020F0502020204030204" pitchFamily="34" charset="0"/>
                <a:cs typeface="Times New Roman" panose="02020603050405020304" pitchFamily="18" charset="0"/>
              </a:rPr>
              <a:t> und </a:t>
            </a:r>
            <a:r>
              <a:rPr lang="en-US" dirty="0" err="1">
                <a:latin typeface="Calibri" panose="020F0502020204030204" pitchFamily="34" charset="0"/>
                <a:ea typeface="Calibri" panose="020F0502020204030204" pitchFamily="34" charset="0"/>
                <a:cs typeface="Times New Roman" panose="02020603050405020304" pitchFamily="18" charset="0"/>
              </a:rPr>
              <a:t>einer</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verminderten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Lebensqualität</a:t>
            </a:r>
            <a:r>
              <a:rPr lang="en-US" dirty="0">
                <a:latin typeface="Calibri" panose="020F0502020204030204" pitchFamily="34" charset="0"/>
                <a:ea typeface="Calibri" panose="020F0502020204030204" pitchFamily="34" charset="0"/>
                <a:cs typeface="Times New Roman" panose="02020603050405020304" pitchFamily="18" charset="0"/>
              </a:rPr>
              <a:t> in </a:t>
            </a:r>
            <a:r>
              <a:rPr lang="en-US" dirty="0" err="1">
                <a:latin typeface="Calibri" panose="020F0502020204030204" pitchFamily="34" charset="0"/>
                <a:ea typeface="Calibri" panose="020F0502020204030204" pitchFamily="34" charset="0"/>
                <a:cs typeface="Times New Roman" panose="02020603050405020304" pitchFamily="18" charset="0"/>
              </a:rPr>
              <a:t>Verbindung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gebracht</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endParaRPr lang="sv-SE" dirty="0">
              <a:cs typeface="Calibri"/>
            </a:endParaRPr>
          </a:p>
          <a:p>
            <a:endParaRPr lang="sv-S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329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80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Das </a:t>
            </a:r>
            <a:r>
              <a:rPr lang="sv-SE" err="1"/>
              <a:t>häufig verwendete Vokabular </a:t>
            </a:r>
            <a:r>
              <a:rPr lang="sv-SE"/>
              <a:t>ist </a:t>
            </a:r>
            <a:r>
              <a:rPr lang="sv-SE" err="1"/>
              <a:t>hier aufgeführt</a:t>
            </a:r>
            <a:r>
              <a:rPr lang="sv-S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244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089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91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783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4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solidFill>
                  <a:srgbClr val="000000"/>
                </a:solidFill>
                <a:latin typeface="PT Sans"/>
              </a:rPr>
              <a:t>Dieses Material </a:t>
            </a:r>
            <a:r>
              <a:rPr lang="en-US" sz="1800" dirty="0" err="1">
                <a:solidFill>
                  <a:srgbClr val="000000"/>
                </a:solidFill>
                <a:latin typeface="PT Sans"/>
              </a:rPr>
              <a:t>ist</a:t>
            </a:r>
            <a:r>
              <a:rPr lang="en-US" sz="1800" dirty="0">
                <a:solidFill>
                  <a:srgbClr val="000000"/>
                </a:solidFill>
                <a:latin typeface="PT Sans"/>
              </a:rPr>
              <a:t> von </a:t>
            </a:r>
            <a:r>
              <a:rPr lang="en-US" sz="1800" dirty="0" err="1">
                <a:solidFill>
                  <a:srgbClr val="000000"/>
                </a:solidFill>
                <a:latin typeface="PT Sans"/>
              </a:rPr>
              <a:t>Bedeutung</a:t>
            </a:r>
            <a:r>
              <a:rPr lang="en-US" sz="1800" dirty="0">
                <a:solidFill>
                  <a:srgbClr val="000000"/>
                </a:solidFill>
                <a:latin typeface="PT Sans"/>
              </a:rPr>
              <a:t>, da:</a:t>
            </a:r>
          </a:p>
          <a:p>
            <a:r>
              <a:rPr lang="en-US" sz="1800" dirty="0">
                <a:solidFill>
                  <a:srgbClr val="000000"/>
                </a:solidFill>
                <a:latin typeface="PT Sans" panose="020B0503020203020204" pitchFamily="34" charset="0"/>
              </a:rPr>
              <a:t>-Die </a:t>
            </a:r>
            <a:r>
              <a:rPr lang="en-US" sz="1800" dirty="0" err="1">
                <a:solidFill>
                  <a:srgbClr val="000000"/>
                </a:solidFill>
                <a:latin typeface="PT Sans" panose="020B0503020203020204" pitchFamily="34" charset="0"/>
              </a:rPr>
              <a:t>Auswirkungen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schwerer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Beckenbodendysfunktionen</a:t>
            </a:r>
            <a:r>
              <a:rPr lang="en-US" sz="1800" dirty="0">
                <a:solidFill>
                  <a:srgbClr val="000000"/>
                </a:solidFill>
                <a:latin typeface="PT Sans" panose="020B0503020203020204" pitchFamily="34" charset="0"/>
              </a:rPr>
              <a:t> auf die </a:t>
            </a:r>
            <a:r>
              <a:rPr lang="en-US" sz="1800" dirty="0" err="1">
                <a:solidFill>
                  <a:srgbClr val="000000"/>
                </a:solidFill>
                <a:latin typeface="PT Sans" panose="020B0503020203020204" pitchFamily="34" charset="0"/>
              </a:rPr>
              <a:t>Lebensqualität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sind</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enorm</a:t>
            </a:r>
            <a:r>
              <a:rPr lang="en-US" sz="1800" dirty="0">
                <a:solidFill>
                  <a:srgbClr val="000000"/>
                </a:solidFill>
                <a:latin typeface="PT Sans" panose="020B0503020203020204" pitchFamily="34" charset="0"/>
              </a:rPr>
              <a:t>, und es </a:t>
            </a:r>
            <a:r>
              <a:rPr lang="en-US" sz="1800" dirty="0" err="1">
                <a:solidFill>
                  <a:srgbClr val="000000"/>
                </a:solidFill>
                <a:latin typeface="PT Sans" panose="020B0503020203020204" pitchFamily="34" charset="0"/>
              </a:rPr>
              <a:t>ist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schockierend</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dass</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Patienten</a:t>
            </a:r>
            <a:r>
              <a:rPr lang="en-US" sz="1800" dirty="0">
                <a:solidFill>
                  <a:srgbClr val="000000"/>
                </a:solidFill>
                <a:latin typeface="PT Sans" panose="020B0503020203020204" pitchFamily="34" charset="0"/>
              </a:rPr>
              <a:t> bis </a:t>
            </a:r>
            <a:r>
              <a:rPr lang="en-US" sz="1800" dirty="0" err="1">
                <a:solidFill>
                  <a:srgbClr val="000000"/>
                </a:solidFill>
                <a:latin typeface="PT Sans" panose="020B0503020203020204" pitchFamily="34" charset="0"/>
              </a:rPr>
              <a:t>zu</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zehn</a:t>
            </a:r>
            <a:r>
              <a:rPr lang="en-US" sz="1800" dirty="0">
                <a:solidFill>
                  <a:srgbClr val="000000"/>
                </a:solidFill>
                <a:latin typeface="PT Sans" panose="020B0503020203020204" pitchFamily="34" charset="0"/>
              </a:rPr>
              <a:t> Jahre lang </a:t>
            </a:r>
            <a:r>
              <a:rPr lang="en-US" sz="1800" dirty="0" err="1">
                <a:solidFill>
                  <a:srgbClr val="000000"/>
                </a:solidFill>
                <a:latin typeface="PT Sans" panose="020B0503020203020204" pitchFamily="34" charset="0"/>
              </a:rPr>
              <a:t>leiden</a:t>
            </a:r>
            <a:r>
              <a:rPr lang="en-US" sz="1800" dirty="0">
                <a:solidFill>
                  <a:srgbClr val="000000"/>
                </a:solidFill>
                <a:latin typeface="PT Sans" panose="020B0503020203020204" pitchFamily="34" charset="0"/>
              </a:rPr>
              <a:t>, bevor </a:t>
            </a:r>
            <a:r>
              <a:rPr lang="en-US" sz="1800" dirty="0" err="1">
                <a:solidFill>
                  <a:srgbClr val="000000"/>
                </a:solidFill>
                <a:latin typeface="PT Sans" panose="020B0503020203020204" pitchFamily="34" charset="0"/>
              </a:rPr>
              <a:t>sie</a:t>
            </a:r>
            <a:r>
              <a:rPr lang="en-US" sz="1800" dirty="0">
                <a:solidFill>
                  <a:srgbClr val="000000"/>
                </a:solidFill>
                <a:latin typeface="PT Sans" panose="020B0503020203020204" pitchFamily="34" charset="0"/>
              </a:rPr>
              <a:t> die </a:t>
            </a:r>
            <a:r>
              <a:rPr lang="en-US" sz="1800" dirty="0" err="1">
                <a:solidFill>
                  <a:srgbClr val="000000"/>
                </a:solidFill>
                <a:latin typeface="PT Sans" panose="020B0503020203020204" pitchFamily="34" charset="0"/>
              </a:rPr>
              <a:t>richtige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medizinische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Fachkraft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erreichen</a:t>
            </a:r>
            <a:r>
              <a:rPr lang="en-US" sz="1800" dirty="0">
                <a:solidFill>
                  <a:srgbClr val="000000"/>
                </a:solidFill>
                <a:latin typeface="PT Sans" panose="020B0503020203020204" pitchFamily="34" charset="0"/>
              </a:rPr>
              <a:t>, die </a:t>
            </a:r>
            <a:r>
              <a:rPr lang="en-US" sz="1800" dirty="0" err="1">
                <a:solidFill>
                  <a:srgbClr val="000000"/>
                </a:solidFill>
                <a:latin typeface="PT Sans" panose="020B0503020203020204" pitchFamily="34" charset="0"/>
              </a:rPr>
              <a:t>ihre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Erkrankung</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angemessen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behandelt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Beckenbodenbericht</a:t>
            </a:r>
            <a:r>
              <a:rPr lang="en-US" sz="1800" dirty="0">
                <a:solidFill>
                  <a:srgbClr val="000000"/>
                </a:solidFill>
                <a:latin typeface="PT Sans" panose="020B0503020203020204" pitchFamily="34" charset="0"/>
              </a:rPr>
              <a:t> 2021). </a:t>
            </a:r>
          </a:p>
          <a:p>
            <a:endParaRPr lang="en-US" sz="1800" dirty="0">
              <a:solidFill>
                <a:srgbClr val="000000"/>
              </a:solidFill>
              <a:latin typeface="PT Sans" panose="020B0503020203020204" pitchFamily="34" charset="0"/>
            </a:endParaRPr>
          </a:p>
          <a:p>
            <a:r>
              <a:rPr lang="en-US" sz="1800" dirty="0">
                <a:solidFill>
                  <a:srgbClr val="000000"/>
                </a:solidFill>
                <a:latin typeface="PT Sans" panose="020B0503020203020204" pitchFamily="34" charset="0"/>
              </a:rPr>
              <a:t>-In </a:t>
            </a:r>
            <a:r>
              <a:rPr lang="en-US" sz="1800" dirty="0" err="1">
                <a:solidFill>
                  <a:srgbClr val="000000"/>
                </a:solidFill>
                <a:latin typeface="PT Sans" panose="020B0503020203020204" pitchFamily="34" charset="0"/>
              </a:rPr>
              <a:t>vielen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Ländern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gibt</a:t>
            </a:r>
            <a:r>
              <a:rPr lang="en-US" sz="1800" dirty="0">
                <a:solidFill>
                  <a:srgbClr val="000000"/>
                </a:solidFill>
                <a:latin typeface="PT Sans" panose="020B0503020203020204" pitchFamily="34" charset="0"/>
              </a:rPr>
              <a:t> es </a:t>
            </a:r>
            <a:r>
              <a:rPr lang="en-US" sz="1800" dirty="0" err="1">
                <a:solidFill>
                  <a:srgbClr val="000000"/>
                </a:solidFill>
                <a:latin typeface="PT Sans" panose="020B0503020203020204" pitchFamily="34" charset="0"/>
              </a:rPr>
              <a:t>Lücken</a:t>
            </a:r>
            <a:r>
              <a:rPr lang="en-US" sz="1800" dirty="0">
                <a:solidFill>
                  <a:srgbClr val="000000"/>
                </a:solidFill>
                <a:latin typeface="PT Sans" panose="020B0503020203020204" pitchFamily="34" charset="0"/>
              </a:rPr>
              <a:t> in der </a:t>
            </a:r>
            <a:r>
              <a:rPr lang="en-US" sz="1800" dirty="0" err="1">
                <a:solidFill>
                  <a:srgbClr val="000000"/>
                </a:solidFill>
                <a:latin typeface="PT Sans" panose="020B0503020203020204" pitchFamily="34" charset="0"/>
              </a:rPr>
              <a:t>Gesundheitsversorgung</a:t>
            </a:r>
            <a:r>
              <a:rPr lang="en-US" sz="1800" dirty="0">
                <a:solidFill>
                  <a:srgbClr val="000000"/>
                </a:solidFill>
                <a:latin typeface="PT Sans" panose="020B0503020203020204" pitchFamily="34" charset="0"/>
              </a:rPr>
              <a:t> in </a:t>
            </a:r>
            <a:r>
              <a:rPr lang="en-US" sz="1800" dirty="0" err="1">
                <a:solidFill>
                  <a:srgbClr val="000000"/>
                </a:solidFill>
                <a:latin typeface="PT Sans" panose="020B0503020203020204" pitchFamily="34" charset="0"/>
              </a:rPr>
              <a:t>Bezug</a:t>
            </a:r>
            <a:r>
              <a:rPr lang="en-US" sz="1800" dirty="0">
                <a:solidFill>
                  <a:srgbClr val="000000"/>
                </a:solidFill>
                <a:latin typeface="PT Sans" panose="020B0503020203020204" pitchFamily="34" charset="0"/>
              </a:rPr>
              <a:t> auf die Gesundheit des </a:t>
            </a:r>
            <a:r>
              <a:rPr lang="en-US" sz="1800" dirty="0" err="1">
                <a:solidFill>
                  <a:srgbClr val="000000"/>
                </a:solidFill>
                <a:latin typeface="PT Sans" panose="020B0503020203020204" pitchFamily="34" charset="0"/>
              </a:rPr>
              <a:t>Beckens</a:t>
            </a:r>
            <a:r>
              <a:rPr lang="en-US" sz="1800" dirty="0">
                <a:solidFill>
                  <a:srgbClr val="000000"/>
                </a:solidFill>
                <a:latin typeface="PT Sans" panose="020B0503020203020204" pitchFamily="34" charset="0"/>
              </a:rPr>
              <a:t>. </a:t>
            </a:r>
          </a:p>
          <a:p>
            <a:r>
              <a:rPr lang="en-US" dirty="0"/>
              <a:t>-Eine </a:t>
            </a:r>
            <a:r>
              <a:rPr lang="en-US" dirty="0" err="1"/>
              <a:t>konservative</a:t>
            </a:r>
            <a:r>
              <a:rPr lang="en-US" dirty="0"/>
              <a:t> </a:t>
            </a:r>
            <a:r>
              <a:rPr lang="en-US" dirty="0" err="1"/>
              <a:t>Therapie</a:t>
            </a:r>
            <a:r>
              <a:rPr lang="en-US" dirty="0"/>
              <a:t> und </a:t>
            </a:r>
            <a:r>
              <a:rPr lang="en-US" dirty="0" err="1"/>
              <a:t>Behandlung</a:t>
            </a:r>
            <a:r>
              <a:rPr lang="en-US" dirty="0"/>
              <a:t> </a:t>
            </a:r>
            <a:r>
              <a:rPr lang="en-US" dirty="0" err="1"/>
              <a:t>sollte</a:t>
            </a:r>
            <a:r>
              <a:rPr lang="en-US" dirty="0"/>
              <a:t> </a:t>
            </a:r>
            <a:r>
              <a:rPr lang="en-US" dirty="0" err="1"/>
              <a:t>vor</a:t>
            </a:r>
            <a:r>
              <a:rPr lang="en-US" dirty="0"/>
              <a:t> </a:t>
            </a:r>
            <a:r>
              <a:rPr lang="en-US" dirty="0" err="1"/>
              <a:t>einer</a:t>
            </a:r>
            <a:r>
              <a:rPr lang="en-US" dirty="0"/>
              <a:t> Operation in </a:t>
            </a:r>
            <a:r>
              <a:rPr lang="en-US" dirty="0" err="1"/>
              <a:t>Betracht</a:t>
            </a:r>
            <a:r>
              <a:rPr lang="en-US" dirty="0"/>
              <a:t> </a:t>
            </a:r>
            <a:r>
              <a:rPr lang="en-US" dirty="0" err="1"/>
              <a:t>gezogen</a:t>
            </a:r>
            <a:r>
              <a:rPr lang="en-US" dirty="0"/>
              <a:t> </a:t>
            </a:r>
            <a:r>
              <a:rPr lang="en-US" dirty="0" err="1"/>
              <a:t>werden</a:t>
            </a:r>
            <a:r>
              <a:rPr lang="en-US" dirty="0"/>
              <a:t>.</a:t>
            </a:r>
            <a:endParaRPr lang="en-US" dirty="0">
              <a:cs typeface="Calibri" panose="020F0502020204030204"/>
            </a:endParaRPr>
          </a:p>
          <a:p>
            <a:r>
              <a:rPr lang="en-US" dirty="0"/>
              <a:t>-Das </a:t>
            </a:r>
            <a:r>
              <a:rPr lang="en-US" dirty="0" err="1"/>
              <a:t>Bewusstsein</a:t>
            </a:r>
            <a:r>
              <a:rPr lang="en-US" dirty="0"/>
              <a:t> für alternative </a:t>
            </a:r>
            <a:r>
              <a:rPr lang="en-US" dirty="0" err="1"/>
              <a:t>Behandlungsstrategien</a:t>
            </a:r>
            <a:r>
              <a:rPr lang="en-US" dirty="0"/>
              <a:t>, </a:t>
            </a:r>
            <a:r>
              <a:rPr lang="en-US" dirty="0" err="1"/>
              <a:t>einschließlich</a:t>
            </a:r>
            <a:r>
              <a:rPr lang="en-US" dirty="0"/>
              <a:t> IK und TAI, muss </a:t>
            </a:r>
            <a:r>
              <a:rPr lang="en-US" dirty="0" err="1"/>
              <a:t>gestärkt</a:t>
            </a:r>
            <a:r>
              <a:rPr lang="en-US" dirty="0"/>
              <a:t> </a:t>
            </a:r>
            <a:r>
              <a:rPr lang="en-US" dirty="0" err="1"/>
              <a:t>werden</a:t>
            </a:r>
            <a:r>
              <a:rPr lang="en-US" dirty="0"/>
              <a:t>.</a:t>
            </a:r>
            <a:endParaRPr lang="en-US" dirty="0">
              <a:cs typeface="Calibri" panose="020F0502020204030204"/>
            </a:endParaRPr>
          </a:p>
          <a:p>
            <a:r>
              <a:rPr lang="en-US" sz="1800" dirty="0">
                <a:solidFill>
                  <a:srgbClr val="000000"/>
                </a:solidFill>
                <a:latin typeface="PT Sans"/>
              </a:rPr>
              <a:t>BD </a:t>
            </a:r>
            <a:r>
              <a:rPr lang="en-US" sz="1800" dirty="0" err="1">
                <a:solidFill>
                  <a:srgbClr val="000000"/>
                </a:solidFill>
                <a:latin typeface="PT Sans"/>
              </a:rPr>
              <a:t>wird</a:t>
            </a:r>
            <a:r>
              <a:rPr lang="en-US" sz="1800" dirty="0">
                <a:solidFill>
                  <a:srgbClr val="000000"/>
                </a:solidFill>
                <a:latin typeface="PT Sans"/>
              </a:rPr>
              <a:t> </a:t>
            </a:r>
            <a:r>
              <a:rPr lang="en-US" sz="1800" dirty="0" err="1">
                <a:solidFill>
                  <a:srgbClr val="000000"/>
                </a:solidFill>
                <a:latin typeface="PT Sans"/>
              </a:rPr>
              <a:t>als</a:t>
            </a:r>
            <a:r>
              <a:rPr lang="en-US" sz="1800" dirty="0">
                <a:solidFill>
                  <a:srgbClr val="000000"/>
                </a:solidFill>
                <a:latin typeface="PT Sans"/>
              </a:rPr>
              <a:t> </a:t>
            </a:r>
            <a:r>
              <a:rPr lang="en-US" sz="1800" dirty="0" err="1">
                <a:solidFill>
                  <a:srgbClr val="000000"/>
                </a:solidFill>
                <a:latin typeface="PT Sans"/>
              </a:rPr>
              <a:t>ein</a:t>
            </a:r>
            <a:r>
              <a:rPr lang="en-US" sz="1800" dirty="0">
                <a:solidFill>
                  <a:srgbClr val="000000"/>
                </a:solidFill>
                <a:latin typeface="PT Sans"/>
              </a:rPr>
              <a:t> </a:t>
            </a:r>
            <a:r>
              <a:rPr lang="en-US" sz="1800" dirty="0" err="1">
                <a:solidFill>
                  <a:srgbClr val="000000"/>
                </a:solidFill>
                <a:latin typeface="PT Sans"/>
              </a:rPr>
              <a:t>öffentliches</a:t>
            </a:r>
            <a:r>
              <a:rPr lang="en-US" sz="1800" dirty="0">
                <a:solidFill>
                  <a:srgbClr val="000000"/>
                </a:solidFill>
                <a:latin typeface="PT Sans"/>
              </a:rPr>
              <a:t> </a:t>
            </a:r>
            <a:r>
              <a:rPr lang="en-US" sz="1800" dirty="0" err="1">
                <a:solidFill>
                  <a:srgbClr val="000000"/>
                </a:solidFill>
                <a:latin typeface="PT Sans"/>
              </a:rPr>
              <a:t>Gesundheitsproblem</a:t>
            </a:r>
            <a:r>
              <a:rPr lang="en-US" sz="1800" dirty="0">
                <a:solidFill>
                  <a:srgbClr val="000000"/>
                </a:solidFill>
                <a:latin typeface="PT Sans"/>
              </a:rPr>
              <a:t> für Frauen </a:t>
            </a:r>
            <a:r>
              <a:rPr lang="en-US" sz="1800" dirty="0" err="1">
                <a:solidFill>
                  <a:srgbClr val="000000"/>
                </a:solidFill>
                <a:latin typeface="PT Sans"/>
              </a:rPr>
              <a:t>angesehen</a:t>
            </a:r>
            <a:r>
              <a:rPr lang="en-US" sz="1800" dirty="0">
                <a:solidFill>
                  <a:srgbClr val="000000"/>
                </a:solidFill>
                <a:latin typeface="PT Sans"/>
              </a:rPr>
              <a:t>, und </a:t>
            </a:r>
            <a:r>
              <a:rPr lang="en-US" sz="1800" dirty="0" err="1">
                <a:solidFill>
                  <a:srgbClr val="000000"/>
                </a:solidFill>
                <a:latin typeface="PT Sans"/>
              </a:rPr>
              <a:t>wir</a:t>
            </a:r>
            <a:r>
              <a:rPr lang="en-US" sz="1800" dirty="0">
                <a:solidFill>
                  <a:srgbClr val="000000"/>
                </a:solidFill>
                <a:latin typeface="PT Sans"/>
              </a:rPr>
              <a:t> </a:t>
            </a:r>
            <a:r>
              <a:rPr lang="en-US" sz="1800" dirty="0" err="1">
                <a:solidFill>
                  <a:srgbClr val="000000"/>
                </a:solidFill>
                <a:latin typeface="PT Sans"/>
              </a:rPr>
              <a:t>müssen</a:t>
            </a:r>
            <a:r>
              <a:rPr lang="en-US" sz="1800" dirty="0">
                <a:solidFill>
                  <a:srgbClr val="000000"/>
                </a:solidFill>
                <a:latin typeface="PT Sans"/>
              </a:rPr>
              <a:t> </a:t>
            </a:r>
            <a:r>
              <a:rPr lang="en-US" sz="1800" dirty="0" err="1">
                <a:solidFill>
                  <a:srgbClr val="000000"/>
                </a:solidFill>
                <a:latin typeface="PT Sans"/>
              </a:rPr>
              <a:t>darüber</a:t>
            </a:r>
            <a:r>
              <a:rPr lang="en-US" sz="1800" dirty="0">
                <a:solidFill>
                  <a:srgbClr val="000000"/>
                </a:solidFill>
                <a:latin typeface="PT Sans"/>
              </a:rPr>
              <a:t> </a:t>
            </a:r>
            <a:r>
              <a:rPr lang="en-US" sz="1800" dirty="0" err="1">
                <a:solidFill>
                  <a:srgbClr val="000000"/>
                </a:solidFill>
                <a:latin typeface="PT Sans"/>
              </a:rPr>
              <a:t>sprechen</a:t>
            </a:r>
            <a:r>
              <a:rPr lang="en-US" sz="1800" dirty="0">
                <a:solidFill>
                  <a:srgbClr val="000000"/>
                </a:solidFill>
                <a:latin typeface="PT Sans"/>
              </a:rPr>
              <a:t> und das Stigma </a:t>
            </a:r>
            <a:r>
              <a:rPr lang="en-US" sz="1800" dirty="0" err="1">
                <a:solidFill>
                  <a:srgbClr val="000000"/>
                </a:solidFill>
                <a:latin typeface="PT Sans"/>
              </a:rPr>
              <a:t>brechen</a:t>
            </a:r>
            <a:r>
              <a:rPr lang="en-US" sz="1800" dirty="0">
                <a:solidFill>
                  <a:srgbClr val="000000"/>
                </a:solidFill>
                <a:latin typeface="PT Sans"/>
              </a:rPr>
              <a:t>.</a:t>
            </a:r>
            <a:endParaRPr lang="en-US" sz="1800" dirty="0">
              <a:solidFill>
                <a:srgbClr val="000000"/>
              </a:solidFill>
              <a:latin typeface="PT Sans" panose="020B0503020203020204" pitchFamily="34" charset="0"/>
            </a:endParaRPr>
          </a:p>
          <a:p>
            <a:endParaRPr lang="en-US" sz="1800" dirty="0">
              <a:solidFill>
                <a:srgbClr val="000000"/>
              </a:solidFill>
              <a:latin typeface="PT Sans" panose="020B05030202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49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t>Ziel</a:t>
            </a:r>
            <a:r>
              <a:rPr lang="en-US" dirty="0"/>
              <a:t> der Folie: </a:t>
            </a:r>
            <a:r>
              <a:rPr lang="en-US" dirty="0" err="1"/>
              <a:t>Grundlegende</a:t>
            </a:r>
            <a:r>
              <a:rPr lang="en-US" dirty="0"/>
              <a:t> </a:t>
            </a:r>
            <a:r>
              <a:rPr lang="en-US" dirty="0" err="1"/>
              <a:t>Informationen</a:t>
            </a:r>
            <a:r>
              <a:rPr lang="en-US" dirty="0"/>
              <a:t> </a:t>
            </a:r>
            <a:r>
              <a:rPr lang="en-US" dirty="0" err="1"/>
              <a:t>über</a:t>
            </a:r>
            <a:r>
              <a:rPr lang="en-US" dirty="0"/>
              <a:t> die </a:t>
            </a:r>
            <a:r>
              <a:rPr lang="en-US" dirty="0" err="1"/>
              <a:t>Symptome</a:t>
            </a:r>
            <a:r>
              <a:rPr lang="en-US" dirty="0"/>
              <a:t> </a:t>
            </a:r>
            <a:r>
              <a:rPr lang="en-US" dirty="0" err="1"/>
              <a:t>einer</a:t>
            </a:r>
            <a:r>
              <a:rPr lang="en-US" dirty="0"/>
              <a:t> </a:t>
            </a:r>
            <a:r>
              <a:rPr lang="en-US" dirty="0" err="1"/>
              <a:t>Beckenbodenfunktionsstörung</a:t>
            </a:r>
            <a:endParaRPr lang="en-US" dirty="0"/>
          </a:p>
          <a:p>
            <a:pPr>
              <a:defRPr/>
            </a:pPr>
            <a:endParaRPr lang="en-US" dirty="0"/>
          </a:p>
          <a:p>
            <a:pPr>
              <a:defRPr/>
            </a:pPr>
            <a:r>
              <a:rPr lang="en-US" dirty="0"/>
              <a:t>Bei </a:t>
            </a:r>
            <a:r>
              <a:rPr lang="en-US" dirty="0" err="1"/>
              <a:t>einer</a:t>
            </a:r>
            <a:r>
              <a:rPr lang="en-US" dirty="0"/>
              <a:t> </a:t>
            </a:r>
            <a:r>
              <a:rPr lang="en-US" dirty="0" err="1"/>
              <a:t>Beckenbodenfunktionsstörung</a:t>
            </a:r>
            <a:r>
              <a:rPr lang="en-US" dirty="0"/>
              <a:t> </a:t>
            </a:r>
            <a:r>
              <a:rPr lang="en-US" dirty="0" err="1"/>
              <a:t>arbeiten</a:t>
            </a:r>
            <a:r>
              <a:rPr lang="en-US" dirty="0"/>
              <a:t> die </a:t>
            </a:r>
            <a:r>
              <a:rPr lang="en-US" dirty="0" err="1"/>
              <a:t>Beckenbodenmuskeln</a:t>
            </a:r>
            <a:r>
              <a:rPr lang="en-US" dirty="0"/>
              <a:t> um </a:t>
            </a:r>
            <a:r>
              <a:rPr lang="en-US" dirty="0" err="1"/>
              <a:t>Blase</a:t>
            </a:r>
            <a:r>
              <a:rPr lang="en-US" dirty="0"/>
              <a:t>, </a:t>
            </a:r>
            <a:r>
              <a:rPr lang="en-US" dirty="0" err="1"/>
              <a:t>Analkanal</a:t>
            </a:r>
            <a:r>
              <a:rPr lang="en-US" dirty="0"/>
              <a:t>, </a:t>
            </a:r>
            <a:r>
              <a:rPr lang="en-US" dirty="0" err="1"/>
              <a:t>Rektum</a:t>
            </a:r>
            <a:r>
              <a:rPr lang="en-US" dirty="0"/>
              <a:t> und Vagina </a:t>
            </a:r>
            <a:r>
              <a:rPr lang="en-US" dirty="0" err="1"/>
              <a:t>nicht</a:t>
            </a:r>
            <a:r>
              <a:rPr lang="en-US" dirty="0"/>
              <a:t> </a:t>
            </a:r>
            <a:r>
              <a:rPr lang="en-US" dirty="0" err="1"/>
              <a:t>richtig</a:t>
            </a:r>
            <a:r>
              <a:rPr lang="en-US" dirty="0"/>
              <a:t>. Die </a:t>
            </a:r>
            <a:r>
              <a:rPr lang="en-US" dirty="0" err="1"/>
              <a:t>vier</a:t>
            </a:r>
            <a:r>
              <a:rPr lang="en-US" dirty="0"/>
              <a:t> </a:t>
            </a:r>
            <a:r>
              <a:rPr lang="en-US" dirty="0" err="1"/>
              <a:t>häufigsten</a:t>
            </a:r>
            <a:r>
              <a:rPr lang="en-US" dirty="0"/>
              <a:t> und </a:t>
            </a:r>
            <a:r>
              <a:rPr lang="en-US" dirty="0" err="1"/>
              <a:t>definierbaren</a:t>
            </a:r>
            <a:r>
              <a:rPr lang="en-US" dirty="0"/>
              <a:t> </a:t>
            </a:r>
            <a:r>
              <a:rPr lang="en-US" dirty="0" err="1"/>
              <a:t>Symptome</a:t>
            </a:r>
            <a:r>
              <a:rPr lang="en-US" dirty="0"/>
              <a:t> </a:t>
            </a:r>
            <a:r>
              <a:rPr lang="en-US" dirty="0" err="1"/>
              <a:t>sind</a:t>
            </a:r>
            <a:r>
              <a:rPr lang="en-US" dirty="0"/>
              <a:t> </a:t>
            </a:r>
            <a:r>
              <a:rPr lang="en-US" dirty="0" err="1"/>
              <a:t>Harninkontinenz</a:t>
            </a:r>
            <a:r>
              <a:rPr lang="en-US" dirty="0"/>
              <a:t>, </a:t>
            </a:r>
            <a:r>
              <a:rPr lang="en-US" dirty="0" err="1"/>
              <a:t>Stuhlinkontinenz</a:t>
            </a:r>
            <a:r>
              <a:rPr lang="en-US" dirty="0"/>
              <a:t>, </a:t>
            </a:r>
            <a:r>
              <a:rPr lang="en-US" dirty="0" err="1"/>
              <a:t>unvollständige</a:t>
            </a:r>
            <a:r>
              <a:rPr lang="en-US" dirty="0"/>
              <a:t> </a:t>
            </a:r>
            <a:r>
              <a:rPr lang="en-US" dirty="0" err="1"/>
              <a:t>Darmentleerung</a:t>
            </a:r>
            <a:r>
              <a:rPr lang="en-US" dirty="0"/>
              <a:t> und </a:t>
            </a:r>
            <a:r>
              <a:rPr lang="en-US" dirty="0" err="1"/>
              <a:t>Beckenorganprolaps</a:t>
            </a:r>
            <a:r>
              <a:rPr lang="en-US" dirty="0"/>
              <a:t>.</a:t>
            </a:r>
            <a:endParaRPr lang="en-US" dirty="0">
              <a:cs typeface="Calibri"/>
            </a:endParaRPr>
          </a:p>
          <a:p>
            <a:pPr>
              <a:defRPr/>
            </a:pPr>
            <a:endParaRPr lang="sv-SE" sz="1800" dirty="0">
              <a:solidFill>
                <a:srgbClr val="000000"/>
              </a:solidFill>
              <a:latin typeface="Calibri" panose="020F0502020204030204"/>
              <a:cs typeface="Calibri"/>
            </a:endParaRPr>
          </a:p>
          <a:p>
            <a:r>
              <a:rPr lang="en-US" sz="1800" dirty="0">
                <a:solidFill>
                  <a:srgbClr val="000000"/>
                </a:solidFill>
                <a:latin typeface="PT Sans"/>
              </a:rPr>
              <a:t>Die </a:t>
            </a:r>
            <a:r>
              <a:rPr lang="en-US" sz="1800" dirty="0" err="1">
                <a:solidFill>
                  <a:srgbClr val="000000"/>
                </a:solidFill>
                <a:latin typeface="PT Sans"/>
              </a:rPr>
              <a:t>Beckenbodenmuskeln</a:t>
            </a:r>
            <a:r>
              <a:rPr lang="en-US" sz="1800" dirty="0">
                <a:solidFill>
                  <a:srgbClr val="000000"/>
                </a:solidFill>
                <a:latin typeface="PT Sans"/>
              </a:rPr>
              <a:t> </a:t>
            </a:r>
            <a:r>
              <a:rPr lang="en-US" sz="1800" dirty="0" err="1">
                <a:solidFill>
                  <a:srgbClr val="000000"/>
                </a:solidFill>
                <a:latin typeface="PT Sans"/>
              </a:rPr>
              <a:t>bilden</a:t>
            </a:r>
            <a:r>
              <a:rPr lang="en-US" sz="1800" dirty="0">
                <a:solidFill>
                  <a:srgbClr val="000000"/>
                </a:solidFill>
                <a:latin typeface="PT Sans"/>
              </a:rPr>
              <a:t> </a:t>
            </a:r>
            <a:r>
              <a:rPr lang="en-US" sz="1800" dirty="0" err="1">
                <a:solidFill>
                  <a:srgbClr val="000000"/>
                </a:solidFill>
                <a:latin typeface="PT Sans"/>
              </a:rPr>
              <a:t>zusammen</a:t>
            </a:r>
            <a:r>
              <a:rPr lang="en-US" sz="1800" dirty="0">
                <a:solidFill>
                  <a:srgbClr val="000000"/>
                </a:solidFill>
                <a:latin typeface="PT Sans"/>
              </a:rPr>
              <a:t> </a:t>
            </a:r>
            <a:r>
              <a:rPr lang="en-US" sz="1800" dirty="0" err="1">
                <a:solidFill>
                  <a:srgbClr val="000000"/>
                </a:solidFill>
                <a:latin typeface="PT Sans"/>
              </a:rPr>
              <a:t>eine</a:t>
            </a:r>
            <a:r>
              <a:rPr lang="en-US" sz="1800" dirty="0">
                <a:solidFill>
                  <a:srgbClr val="000000"/>
                </a:solidFill>
                <a:latin typeface="PT Sans"/>
              </a:rPr>
              <a:t> Art "</a:t>
            </a:r>
            <a:r>
              <a:rPr lang="en-US" sz="1800" dirty="0" err="1">
                <a:solidFill>
                  <a:srgbClr val="000000"/>
                </a:solidFill>
                <a:latin typeface="PT Sans"/>
              </a:rPr>
              <a:t>Becken</a:t>
            </a:r>
            <a:r>
              <a:rPr lang="en-US" sz="1800" dirty="0">
                <a:solidFill>
                  <a:srgbClr val="000000"/>
                </a:solidFill>
                <a:latin typeface="PT Sans"/>
              </a:rPr>
              <a:t>" </a:t>
            </a:r>
            <a:r>
              <a:rPr lang="en-US" sz="1800" dirty="0" err="1">
                <a:solidFill>
                  <a:srgbClr val="000000"/>
                </a:solidFill>
                <a:latin typeface="PT Sans"/>
              </a:rPr>
              <a:t>oder</a:t>
            </a:r>
            <a:r>
              <a:rPr lang="en-US" sz="1800" dirty="0">
                <a:solidFill>
                  <a:srgbClr val="000000"/>
                </a:solidFill>
                <a:latin typeface="PT Sans"/>
              </a:rPr>
              <a:t> "</a:t>
            </a:r>
            <a:r>
              <a:rPr lang="en-US" sz="1800" dirty="0" err="1">
                <a:solidFill>
                  <a:srgbClr val="000000"/>
                </a:solidFill>
                <a:latin typeface="PT Sans"/>
              </a:rPr>
              <a:t>Hängematte</a:t>
            </a:r>
            <a:r>
              <a:rPr lang="en-US" sz="1800" dirty="0">
                <a:solidFill>
                  <a:srgbClr val="000000"/>
                </a:solidFill>
                <a:latin typeface="PT Sans"/>
              </a:rPr>
              <a:t>", die das </a:t>
            </a:r>
            <a:r>
              <a:rPr lang="en-US" sz="1800" dirty="0" err="1">
                <a:solidFill>
                  <a:srgbClr val="000000"/>
                </a:solidFill>
                <a:latin typeface="PT Sans"/>
              </a:rPr>
              <a:t>Gewicht</a:t>
            </a:r>
            <a:r>
              <a:rPr lang="en-US" sz="1800" dirty="0">
                <a:solidFill>
                  <a:srgbClr val="000000"/>
                </a:solidFill>
                <a:latin typeface="PT Sans"/>
              </a:rPr>
              <a:t> </a:t>
            </a:r>
            <a:r>
              <a:rPr lang="en-US" sz="1800" dirty="0" err="1">
                <a:solidFill>
                  <a:srgbClr val="000000"/>
                </a:solidFill>
                <a:latin typeface="PT Sans"/>
              </a:rPr>
              <a:t>dieser</a:t>
            </a:r>
            <a:r>
              <a:rPr lang="en-US" sz="1800" dirty="0">
                <a:solidFill>
                  <a:srgbClr val="000000"/>
                </a:solidFill>
                <a:latin typeface="PT Sans"/>
              </a:rPr>
              <a:t> </a:t>
            </a:r>
            <a:r>
              <a:rPr lang="en-US" sz="1800" dirty="0" err="1">
                <a:solidFill>
                  <a:srgbClr val="000000"/>
                </a:solidFill>
                <a:latin typeface="PT Sans"/>
              </a:rPr>
              <a:t>Organe</a:t>
            </a:r>
            <a:r>
              <a:rPr lang="en-US" sz="1800" dirty="0">
                <a:solidFill>
                  <a:srgbClr val="000000"/>
                </a:solidFill>
                <a:latin typeface="PT Sans"/>
              </a:rPr>
              <a:t> </a:t>
            </a:r>
            <a:r>
              <a:rPr lang="en-US" sz="1800" dirty="0" err="1">
                <a:solidFill>
                  <a:srgbClr val="000000"/>
                </a:solidFill>
                <a:latin typeface="PT Sans"/>
              </a:rPr>
              <a:t>trägt</a:t>
            </a:r>
            <a:r>
              <a:rPr lang="en-US" sz="1800" dirty="0">
                <a:solidFill>
                  <a:srgbClr val="000000"/>
                </a:solidFill>
                <a:latin typeface="PT Sans"/>
              </a:rPr>
              <a:t> und </a:t>
            </a:r>
            <a:r>
              <a:rPr lang="en-US" sz="1800" dirty="0" err="1">
                <a:solidFill>
                  <a:srgbClr val="000000"/>
                </a:solidFill>
                <a:latin typeface="PT Sans"/>
              </a:rPr>
              <a:t>auffängt</a:t>
            </a:r>
            <a:r>
              <a:rPr lang="en-US" sz="1800" dirty="0">
                <a:solidFill>
                  <a:srgbClr val="000000"/>
                </a:solidFill>
                <a:latin typeface="PT Sans"/>
              </a:rPr>
              <a:t> und </a:t>
            </a:r>
            <a:r>
              <a:rPr lang="en-US" sz="1800" dirty="0" err="1">
                <a:solidFill>
                  <a:srgbClr val="000000"/>
                </a:solidFill>
                <a:latin typeface="PT Sans"/>
              </a:rPr>
              <a:t>ihre</a:t>
            </a:r>
            <a:r>
              <a:rPr lang="en-US" sz="1800" dirty="0">
                <a:solidFill>
                  <a:srgbClr val="000000"/>
                </a:solidFill>
                <a:latin typeface="PT Sans"/>
              </a:rPr>
              <a:t> </a:t>
            </a:r>
            <a:r>
              <a:rPr lang="en-US" sz="1800" dirty="0" err="1">
                <a:solidFill>
                  <a:srgbClr val="000000"/>
                </a:solidFill>
                <a:latin typeface="PT Sans"/>
              </a:rPr>
              <a:t>anatomische</a:t>
            </a:r>
            <a:r>
              <a:rPr lang="en-US" sz="1800" dirty="0">
                <a:solidFill>
                  <a:srgbClr val="000000"/>
                </a:solidFill>
                <a:latin typeface="PT Sans"/>
              </a:rPr>
              <a:t> </a:t>
            </a:r>
            <a:r>
              <a:rPr lang="en-US" sz="1800" dirty="0" err="1">
                <a:solidFill>
                  <a:srgbClr val="000000"/>
                </a:solidFill>
                <a:latin typeface="PT Sans"/>
              </a:rPr>
              <a:t>Anordnung</a:t>
            </a:r>
            <a:r>
              <a:rPr lang="en-US" sz="1800" dirty="0">
                <a:solidFill>
                  <a:srgbClr val="000000"/>
                </a:solidFill>
                <a:latin typeface="PT Sans"/>
              </a:rPr>
              <a:t> </a:t>
            </a:r>
            <a:r>
              <a:rPr lang="en-US" sz="1800" dirty="0" err="1">
                <a:solidFill>
                  <a:srgbClr val="000000"/>
                </a:solidFill>
                <a:latin typeface="PT Sans"/>
              </a:rPr>
              <a:t>aufrechterhält</a:t>
            </a:r>
            <a:r>
              <a:rPr lang="en-US" sz="1800" dirty="0">
                <a:solidFill>
                  <a:srgbClr val="000000"/>
                </a:solidFill>
                <a:latin typeface="PT Sans"/>
              </a:rPr>
              <a:t>, </a:t>
            </a:r>
            <a:r>
              <a:rPr lang="en-US" sz="1800" dirty="0" err="1">
                <a:solidFill>
                  <a:srgbClr val="000000"/>
                </a:solidFill>
                <a:latin typeface="PT Sans"/>
              </a:rPr>
              <a:t>damit</a:t>
            </a:r>
            <a:r>
              <a:rPr lang="en-US" sz="1800" dirty="0">
                <a:solidFill>
                  <a:srgbClr val="000000"/>
                </a:solidFill>
                <a:latin typeface="PT Sans"/>
              </a:rPr>
              <a:t> </a:t>
            </a:r>
            <a:r>
              <a:rPr lang="en-US" sz="1800" dirty="0" err="1">
                <a:solidFill>
                  <a:srgbClr val="000000"/>
                </a:solidFill>
                <a:latin typeface="PT Sans"/>
              </a:rPr>
              <a:t>sie</a:t>
            </a:r>
            <a:r>
              <a:rPr lang="en-US" sz="1800" dirty="0">
                <a:solidFill>
                  <a:srgbClr val="000000"/>
                </a:solidFill>
                <a:latin typeface="PT Sans"/>
              </a:rPr>
              <a:t> normal </a:t>
            </a:r>
            <a:r>
              <a:rPr lang="en-US" sz="1800" dirty="0" err="1">
                <a:solidFill>
                  <a:srgbClr val="000000"/>
                </a:solidFill>
                <a:latin typeface="PT Sans"/>
              </a:rPr>
              <a:t>funktionieren</a:t>
            </a:r>
            <a:r>
              <a:rPr lang="en-US" sz="1800" dirty="0">
                <a:solidFill>
                  <a:srgbClr val="000000"/>
                </a:solidFill>
                <a:latin typeface="PT Sans"/>
              </a:rPr>
              <a:t>. </a:t>
            </a:r>
            <a:r>
              <a:rPr lang="en-US" sz="1800" dirty="0" err="1">
                <a:solidFill>
                  <a:srgbClr val="000000"/>
                </a:solidFill>
                <a:latin typeface="PT Sans" panose="020B0503020203020204" pitchFamily="34" charset="0"/>
              </a:rPr>
              <a:t>Wenn</a:t>
            </a:r>
            <a:r>
              <a:rPr lang="en-US" sz="1800" dirty="0">
                <a:solidFill>
                  <a:srgbClr val="000000"/>
                </a:solidFill>
                <a:latin typeface="PT Sans" panose="020B0503020203020204" pitchFamily="34" charset="0"/>
              </a:rPr>
              <a:t> der </a:t>
            </a:r>
            <a:r>
              <a:rPr lang="en-US" sz="1800" dirty="0" err="1">
                <a:solidFill>
                  <a:srgbClr val="000000"/>
                </a:solidFill>
                <a:latin typeface="PT Sans" panose="020B0503020203020204" pitchFamily="34" charset="0"/>
              </a:rPr>
              <a:t>Beckenboden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geschwächt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gedehnt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oder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direkt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verletzt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wird</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zum</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Beispiel</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bei</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einer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Geburt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kann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diese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normale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Unterstützung</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verloren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gehen</a:t>
            </a:r>
            <a:r>
              <a:rPr lang="en-US" sz="1800" dirty="0">
                <a:solidFill>
                  <a:srgbClr val="000000"/>
                </a:solidFill>
                <a:latin typeface="PT Sans" panose="020B0503020203020204" pitchFamily="34" charset="0"/>
              </a:rPr>
              <a:t>. Dies </a:t>
            </a:r>
            <a:r>
              <a:rPr lang="en-US" sz="1800" dirty="0" err="1">
                <a:solidFill>
                  <a:srgbClr val="000000"/>
                </a:solidFill>
                <a:latin typeface="PT Sans" panose="020B0503020203020204" pitchFamily="34" charset="0"/>
              </a:rPr>
              <a:t>kann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zu</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einem</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offensichtlichen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Prolaps</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sichtbares</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Absinken</a:t>
            </a:r>
            <a:r>
              <a:rPr lang="en-US" sz="1800" dirty="0">
                <a:solidFill>
                  <a:srgbClr val="000000"/>
                </a:solidFill>
                <a:latin typeface="PT Sans" panose="020B0503020203020204" pitchFamily="34" charset="0"/>
              </a:rPr>
              <a:t> der </a:t>
            </a:r>
            <a:r>
              <a:rPr lang="en-US" sz="1800" dirty="0" err="1">
                <a:solidFill>
                  <a:srgbClr val="000000"/>
                </a:solidFill>
                <a:latin typeface="PT Sans" panose="020B0503020203020204" pitchFamily="34" charset="0"/>
              </a:rPr>
              <a:t>Organe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aber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auch</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zu</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kleineren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Veränderungen</a:t>
            </a:r>
            <a:r>
              <a:rPr lang="en-US" sz="1800" dirty="0">
                <a:solidFill>
                  <a:srgbClr val="000000"/>
                </a:solidFill>
                <a:latin typeface="PT Sans" panose="020B0503020203020204" pitchFamily="34" charset="0"/>
              </a:rPr>
              <a:t> der </a:t>
            </a:r>
            <a:r>
              <a:rPr lang="en-US" sz="1800" dirty="0" err="1">
                <a:solidFill>
                  <a:srgbClr val="000000"/>
                </a:solidFill>
                <a:latin typeface="PT Sans" panose="020B0503020203020204" pitchFamily="34" charset="0"/>
              </a:rPr>
              <a:t>Organstellung</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führen</a:t>
            </a:r>
            <a:r>
              <a:rPr lang="en-US" sz="1800" dirty="0">
                <a:solidFill>
                  <a:srgbClr val="000000"/>
                </a:solidFill>
                <a:latin typeface="PT Sans" panose="020B0503020203020204" pitchFamily="34" charset="0"/>
              </a:rPr>
              <a:t>, so </a:t>
            </a:r>
            <a:r>
              <a:rPr lang="en-US" sz="1800" dirty="0" err="1">
                <a:solidFill>
                  <a:srgbClr val="000000"/>
                </a:solidFill>
                <a:latin typeface="PT Sans" panose="020B0503020203020204" pitchFamily="34" charset="0"/>
              </a:rPr>
              <a:t>dass</a:t>
            </a:r>
            <a:r>
              <a:rPr lang="en-US" sz="1800" dirty="0">
                <a:solidFill>
                  <a:srgbClr val="000000"/>
                </a:solidFill>
                <a:latin typeface="PT Sans" panose="020B0503020203020204" pitchFamily="34" charset="0"/>
              </a:rPr>
              <a:t> die </a:t>
            </a:r>
            <a:r>
              <a:rPr lang="en-US" sz="1800" dirty="0" err="1">
                <a:solidFill>
                  <a:srgbClr val="000000"/>
                </a:solidFill>
                <a:latin typeface="PT Sans" panose="020B0503020203020204" pitchFamily="34" charset="0"/>
              </a:rPr>
              <a:t>Organe</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nicht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mehr</a:t>
            </a:r>
            <a:r>
              <a:rPr lang="en-US" sz="1800" dirty="0">
                <a:solidFill>
                  <a:srgbClr val="000000"/>
                </a:solidFill>
                <a:latin typeface="PT Sans" panose="020B0503020203020204" pitchFamily="34" charset="0"/>
              </a:rPr>
              <a:t> normal </a:t>
            </a:r>
            <a:r>
              <a:rPr lang="en-US" sz="1800" dirty="0" err="1">
                <a:solidFill>
                  <a:srgbClr val="000000"/>
                </a:solidFill>
                <a:latin typeface="PT Sans" panose="020B0503020203020204" pitchFamily="34" charset="0"/>
              </a:rPr>
              <a:t>funktionieren</a:t>
            </a:r>
            <a:r>
              <a:rPr lang="en-US" sz="1800" dirty="0">
                <a:solidFill>
                  <a:srgbClr val="000000"/>
                </a:solidFill>
                <a:latin typeface="PT Sans" panose="020B0503020203020204" pitchFamily="34" charset="0"/>
              </a:rPr>
              <a:t>, d. h. </a:t>
            </a:r>
            <a:r>
              <a:rPr lang="en-US" sz="1800" dirty="0" err="1">
                <a:solidFill>
                  <a:srgbClr val="000000"/>
                </a:solidFill>
                <a:latin typeface="PT Sans" panose="020B0503020203020204" pitchFamily="34" charset="0"/>
              </a:rPr>
              <a:t>sich</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entweder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nicht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entleeren</a:t>
            </a:r>
            <a:r>
              <a:rPr lang="en-US" sz="1800" dirty="0">
                <a:solidFill>
                  <a:srgbClr val="000000"/>
                </a:solidFill>
                <a:latin typeface="PT Sans" panose="020B0503020203020204" pitchFamily="34" charset="0"/>
              </a:rPr>
              <a:t> (z. B. </a:t>
            </a:r>
            <a:r>
              <a:rPr lang="en-US" sz="1800" dirty="0" err="1">
                <a:solidFill>
                  <a:srgbClr val="000000"/>
                </a:solidFill>
                <a:latin typeface="PT Sans" panose="020B0503020203020204" pitchFamily="34" charset="0"/>
              </a:rPr>
              <a:t>Harnretention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oder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Verstopfung</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oder</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unkontrolliert</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entleeren</a:t>
            </a:r>
            <a:r>
              <a:rPr lang="en-US" sz="1800" dirty="0">
                <a:solidFill>
                  <a:srgbClr val="000000"/>
                </a:solidFill>
                <a:latin typeface="PT Sans" panose="020B0503020203020204" pitchFamily="34" charset="0"/>
              </a:rPr>
              <a:t> (</a:t>
            </a:r>
            <a:r>
              <a:rPr lang="en-US" sz="1800" dirty="0" err="1">
                <a:solidFill>
                  <a:srgbClr val="000000"/>
                </a:solidFill>
                <a:latin typeface="PT Sans" panose="020B0503020203020204" pitchFamily="34" charset="0"/>
              </a:rPr>
              <a:t>Inkontinenz</a:t>
            </a:r>
            <a:r>
              <a:rPr lang="en-US" sz="1800" dirty="0">
                <a:solidFill>
                  <a:srgbClr val="000000"/>
                </a:solidFill>
                <a:latin typeface="PT Sans" panose="020B0503020203020204" pitchFamily="34" charset="0"/>
              </a:rPr>
              <a:t>).  </a:t>
            </a:r>
          </a:p>
          <a:p>
            <a:endParaRPr lang="en-US" sz="1800" dirty="0">
              <a:solidFill>
                <a:srgbClr val="000000"/>
              </a:solidFill>
              <a:latin typeface="PT Sans" panose="020B0503020203020204" pitchFamily="34" charset="0"/>
            </a:endParaRPr>
          </a:p>
          <a:p>
            <a:r>
              <a:rPr lang="en-US" sz="1800" dirty="0" err="1">
                <a:solidFill>
                  <a:srgbClr val="000000"/>
                </a:solidFill>
                <a:latin typeface="PT Sans"/>
              </a:rPr>
              <a:t>Sexuelle</a:t>
            </a:r>
            <a:r>
              <a:rPr lang="en-US" sz="1800" dirty="0">
                <a:solidFill>
                  <a:srgbClr val="000000"/>
                </a:solidFill>
                <a:latin typeface="PT Sans"/>
              </a:rPr>
              <a:t> </a:t>
            </a:r>
            <a:r>
              <a:rPr lang="en-US" sz="1800" dirty="0" err="1">
                <a:solidFill>
                  <a:srgbClr val="000000"/>
                </a:solidFill>
                <a:latin typeface="PT Sans"/>
              </a:rPr>
              <a:t>Funktionsstörungen</a:t>
            </a:r>
            <a:r>
              <a:rPr lang="en-US" sz="1800" dirty="0">
                <a:solidFill>
                  <a:srgbClr val="000000"/>
                </a:solidFill>
                <a:latin typeface="PT Sans"/>
              </a:rPr>
              <a:t> </a:t>
            </a:r>
            <a:r>
              <a:rPr lang="en-US" sz="1800" dirty="0" err="1">
                <a:solidFill>
                  <a:srgbClr val="000000"/>
                </a:solidFill>
                <a:latin typeface="PT Sans"/>
              </a:rPr>
              <a:t>können</a:t>
            </a:r>
            <a:r>
              <a:rPr lang="en-US" sz="1800" dirty="0">
                <a:solidFill>
                  <a:srgbClr val="000000"/>
                </a:solidFill>
                <a:latin typeface="PT Sans"/>
              </a:rPr>
              <a:t> </a:t>
            </a:r>
            <a:r>
              <a:rPr lang="en-US" sz="1800" dirty="0" err="1">
                <a:solidFill>
                  <a:srgbClr val="000000"/>
                </a:solidFill>
                <a:latin typeface="PT Sans"/>
              </a:rPr>
              <a:t>als</a:t>
            </a:r>
            <a:r>
              <a:rPr lang="en-US" sz="1800" dirty="0">
                <a:solidFill>
                  <a:srgbClr val="000000"/>
                </a:solidFill>
                <a:latin typeface="PT Sans"/>
              </a:rPr>
              <a:t> </a:t>
            </a:r>
            <a:r>
              <a:rPr lang="en-US" sz="1800" dirty="0" err="1">
                <a:solidFill>
                  <a:srgbClr val="000000"/>
                </a:solidFill>
                <a:latin typeface="PT Sans"/>
              </a:rPr>
              <a:t>Folge</a:t>
            </a:r>
            <a:r>
              <a:rPr lang="en-US" sz="1800" dirty="0">
                <a:solidFill>
                  <a:srgbClr val="000000"/>
                </a:solidFill>
                <a:latin typeface="PT Sans"/>
              </a:rPr>
              <a:t> </a:t>
            </a:r>
            <a:r>
              <a:rPr lang="en-US" sz="1800" dirty="0" err="1">
                <a:solidFill>
                  <a:srgbClr val="000000"/>
                </a:solidFill>
                <a:latin typeface="PT Sans"/>
              </a:rPr>
              <a:t>eines</a:t>
            </a:r>
            <a:r>
              <a:rPr lang="en-US" sz="1800" dirty="0">
                <a:solidFill>
                  <a:srgbClr val="000000"/>
                </a:solidFill>
                <a:latin typeface="PT Sans"/>
              </a:rPr>
              <a:t> </a:t>
            </a:r>
            <a:r>
              <a:rPr lang="en-US" sz="1800" dirty="0" err="1">
                <a:solidFill>
                  <a:srgbClr val="000000"/>
                </a:solidFill>
                <a:latin typeface="PT Sans"/>
              </a:rPr>
              <a:t>geschwächten</a:t>
            </a:r>
            <a:r>
              <a:rPr lang="en-US" sz="1800" dirty="0">
                <a:solidFill>
                  <a:srgbClr val="000000"/>
                </a:solidFill>
                <a:latin typeface="PT Sans"/>
              </a:rPr>
              <a:t> </a:t>
            </a:r>
            <a:r>
              <a:rPr lang="en-US" sz="1800" dirty="0" err="1">
                <a:solidFill>
                  <a:srgbClr val="000000"/>
                </a:solidFill>
                <a:latin typeface="PT Sans"/>
              </a:rPr>
              <a:t>Beckenbodens</a:t>
            </a:r>
            <a:r>
              <a:rPr lang="en-US" sz="1800" dirty="0">
                <a:solidFill>
                  <a:srgbClr val="000000"/>
                </a:solidFill>
                <a:latin typeface="PT Sans"/>
              </a:rPr>
              <a:t> </a:t>
            </a:r>
            <a:r>
              <a:rPr lang="en-US" sz="1800" dirty="0" err="1">
                <a:solidFill>
                  <a:srgbClr val="000000"/>
                </a:solidFill>
                <a:latin typeface="PT Sans"/>
              </a:rPr>
              <a:t>auftreten</a:t>
            </a:r>
            <a:r>
              <a:rPr lang="en-US" sz="1800" dirty="0">
                <a:solidFill>
                  <a:srgbClr val="000000"/>
                </a:solidFill>
                <a:latin typeface="PT Sans"/>
              </a:rPr>
              <a:t>.</a:t>
            </a:r>
          </a:p>
          <a:p>
            <a:pPr algn="l"/>
            <a:endParaRPr lang="sv-SE" sz="1800" dirty="0">
              <a:solidFill>
                <a:srgbClr val="000000"/>
              </a:solidFill>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9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Ziel</a:t>
            </a:r>
            <a:r>
              <a:rPr lang="en-US" dirty="0"/>
              <a:t> der Folie: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75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E68CD13-AFFF-414C-87E0-1F983A7571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F703DED-65D8-4E89-85EE-4FAEDE7CFC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err="1"/>
              <a:t>Ziel</a:t>
            </a:r>
            <a:r>
              <a:rPr lang="en-GB" altLang="en-US" dirty="0"/>
              <a:t> der Folie: </a:t>
            </a:r>
            <a:r>
              <a:rPr lang="en-GB" altLang="en-US" dirty="0" err="1"/>
              <a:t>Erklären</a:t>
            </a:r>
            <a:r>
              <a:rPr lang="en-GB" altLang="en-US" dirty="0"/>
              <a:t> Sie </a:t>
            </a:r>
            <a:r>
              <a:rPr lang="en-GB" altLang="en-US" dirty="0" err="1"/>
              <a:t>eine</a:t>
            </a:r>
            <a:r>
              <a:rPr lang="en-GB" altLang="en-US" dirty="0"/>
              <a:t> </a:t>
            </a:r>
            <a:r>
              <a:rPr lang="en-GB" altLang="en-US" dirty="0" err="1"/>
              <a:t>häufige</a:t>
            </a:r>
            <a:r>
              <a:rPr lang="en-GB" altLang="en-US" dirty="0"/>
              <a:t> </a:t>
            </a:r>
            <a:r>
              <a:rPr lang="en-GB" altLang="en-US" dirty="0" err="1"/>
              <a:t>Beckenbodenfunktionsstörung</a:t>
            </a:r>
            <a:r>
              <a:rPr lang="en-GB" altLang="en-US" dirty="0"/>
              <a:t>, den </a:t>
            </a:r>
            <a:r>
              <a:rPr lang="en-GB" altLang="en-US" dirty="0" err="1"/>
              <a:t>erschwerten</a:t>
            </a:r>
            <a:r>
              <a:rPr lang="en-GB" altLang="en-US" dirty="0"/>
              <a:t> </a:t>
            </a:r>
            <a:r>
              <a:rPr lang="en-GB" altLang="en-US" dirty="0" err="1"/>
              <a:t>Stuhlgang</a:t>
            </a:r>
            <a:r>
              <a:rPr lang="en-GB" altLang="en-US" dirty="0"/>
              <a:t>.</a:t>
            </a:r>
          </a:p>
          <a:p>
            <a:pPr eaLnBrk="1" hangingPunct="1">
              <a:spcBef>
                <a:spcPct val="0"/>
              </a:spcBef>
            </a:pPr>
            <a:endParaRPr lang="en-GB" altLang="en-US" dirty="0"/>
          </a:p>
          <a:p>
            <a:pPr eaLnBrk="1" hangingPunct="1">
              <a:spcBef>
                <a:spcPct val="0"/>
              </a:spcBef>
            </a:pPr>
            <a:r>
              <a:rPr lang="en-GB" altLang="en-US" dirty="0" err="1"/>
              <a:t>Wenn</a:t>
            </a:r>
            <a:r>
              <a:rPr lang="en-GB" altLang="en-US" dirty="0"/>
              <a:t> die </a:t>
            </a:r>
            <a:r>
              <a:rPr lang="en-GB" altLang="en-US" dirty="0" err="1"/>
              <a:t>Beckenbodenmuskeln</a:t>
            </a:r>
            <a:r>
              <a:rPr lang="en-GB" altLang="en-US" dirty="0"/>
              <a:t>, der M. Puborectalis und der </a:t>
            </a:r>
            <a:r>
              <a:rPr lang="en-GB" altLang="en-US" dirty="0" err="1"/>
              <a:t>äußere</a:t>
            </a:r>
            <a:r>
              <a:rPr lang="en-GB" altLang="en-US" dirty="0"/>
              <a:t> </a:t>
            </a:r>
            <a:r>
              <a:rPr lang="en-GB" altLang="en-US" dirty="0" err="1"/>
              <a:t>Analsphinkter</a:t>
            </a:r>
            <a:r>
              <a:rPr lang="en-GB" altLang="en-US" dirty="0"/>
              <a:t>, </a:t>
            </a:r>
            <a:r>
              <a:rPr lang="en-GB" altLang="en-US" dirty="0" err="1"/>
              <a:t>nicht</a:t>
            </a:r>
            <a:r>
              <a:rPr lang="en-GB" altLang="en-US" dirty="0"/>
              <a:t> </a:t>
            </a:r>
            <a:r>
              <a:rPr lang="en-GB" altLang="en-US" dirty="0" err="1"/>
              <a:t>funktionieren</a:t>
            </a:r>
            <a:r>
              <a:rPr lang="en-GB" altLang="en-US" dirty="0"/>
              <a:t>, </a:t>
            </a:r>
            <a:r>
              <a:rPr lang="en-GB" altLang="en-US" dirty="0" err="1"/>
              <a:t>kann</a:t>
            </a:r>
            <a:r>
              <a:rPr lang="en-GB" altLang="en-US" dirty="0"/>
              <a:t> dies </a:t>
            </a:r>
            <a:r>
              <a:rPr lang="en-GB" altLang="en-US" dirty="0" err="1"/>
              <a:t>zu</a:t>
            </a:r>
            <a:r>
              <a:rPr lang="en-GB" altLang="en-US" dirty="0"/>
              <a:t> </a:t>
            </a:r>
            <a:r>
              <a:rPr lang="en-GB" altLang="en-US" dirty="0" err="1"/>
              <a:t>einem</a:t>
            </a:r>
            <a:r>
              <a:rPr lang="en-GB" altLang="en-US" dirty="0"/>
              <a:t> </a:t>
            </a:r>
            <a:r>
              <a:rPr lang="en-GB" altLang="en-US" dirty="0" err="1"/>
              <a:t>erschwerten</a:t>
            </a:r>
            <a:r>
              <a:rPr lang="en-GB" altLang="en-US" dirty="0"/>
              <a:t> </a:t>
            </a:r>
            <a:r>
              <a:rPr lang="en-GB" altLang="en-US" dirty="0" err="1"/>
              <a:t>Stuhlgang</a:t>
            </a:r>
            <a:r>
              <a:rPr lang="en-GB" altLang="en-US" dirty="0"/>
              <a:t> </a:t>
            </a:r>
            <a:r>
              <a:rPr lang="en-GB" altLang="en-US" dirty="0" err="1"/>
              <a:t>führen</a:t>
            </a:r>
            <a:r>
              <a:rPr lang="en-GB" altLang="en-US" dirty="0"/>
              <a:t>.</a:t>
            </a:r>
          </a:p>
          <a:p>
            <a:pPr eaLnBrk="1" hangingPunct="1">
              <a:spcBef>
                <a:spcPct val="0"/>
              </a:spcBef>
            </a:pPr>
            <a:endParaRPr lang="en-GB" altLang="en-US" dirty="0"/>
          </a:p>
          <a:p>
            <a:pPr eaLnBrk="1" hangingPunct="1">
              <a:spcBef>
                <a:spcPct val="0"/>
              </a:spcBef>
            </a:pPr>
            <a:r>
              <a:rPr lang="en-GB" altLang="en-US" dirty="0"/>
              <a:t>Cave: </a:t>
            </a:r>
            <a:r>
              <a:rPr lang="en-GB" altLang="en-US" dirty="0" err="1"/>
              <a:t>Bleistiftstuhl</a:t>
            </a:r>
            <a:r>
              <a:rPr lang="en-GB" altLang="en-US" dirty="0"/>
              <a:t>: </a:t>
            </a:r>
            <a:r>
              <a:rPr lang="en-GB" altLang="en-US" dirty="0" err="1"/>
              <a:t>Rektum</a:t>
            </a:r>
            <a:r>
              <a:rPr lang="en-GB" altLang="en-US" dirty="0"/>
              <a:t> CA</a:t>
            </a:r>
          </a:p>
        </p:txBody>
      </p:sp>
      <p:sp>
        <p:nvSpPr>
          <p:cNvPr id="23556" name="Slide Number Placeholder 3">
            <a:extLst>
              <a:ext uri="{FF2B5EF4-FFF2-40B4-BE49-F238E27FC236}">
                <a16:creationId xmlns:a16="http://schemas.microsoft.com/office/drawing/2014/main" id="{7DBE82D2-CAAC-41B0-B25B-8F42B94353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25386-711B-41CB-BB76-2DC5AD484F1B}" type="slidenum">
              <a:rPr kumimoji="0" lang="en-GB" altLang="en-US" sz="13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3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solidFill>
                  <a:schemeClr val="accent6"/>
                </a:solidFill>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a:prstGeom prst="rect">
            <a:avLst/>
          </a:prstGeom>
        </p:spPr>
        <p:txBody>
          <a:bodyPr/>
          <a:lstStyle/>
          <a:p>
            <a:r>
              <a:rPr lang="en-US"/>
              <a:t>Click to edit Master title style</a:t>
            </a:r>
            <a:endParaRPr lang="en-GB"/>
          </a:p>
        </p:txBody>
      </p:sp>
      <p:sp>
        <p:nvSpPr>
          <p:cNvPr id="4" name="Content Placeholder 3"/>
          <p:cNvSpPr>
            <a:spLocks noGrp="1"/>
          </p:cNvSpPr>
          <p:nvPr>
            <p:ph sz="quarter" idx="10"/>
          </p:nvPr>
        </p:nvSpPr>
        <p:spPr>
          <a:xfrm>
            <a:off x="838200" y="1379913"/>
            <a:ext cx="10515600" cy="4255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8876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1039161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40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a:prstGeom prst="rect">
            <a:avLst/>
          </a:prstGeom>
        </p:spPr>
        <p:txBody>
          <a:bodyPr/>
          <a:lstStyle/>
          <a:p>
            <a:r>
              <a:rPr lang="en-US"/>
              <a:t>Click to edit Master title style</a:t>
            </a:r>
            <a:endParaRPr lang="en-GB"/>
          </a:p>
        </p:txBody>
      </p:sp>
      <p:sp>
        <p:nvSpPr>
          <p:cNvPr id="4" name="Content Placeholder 3"/>
          <p:cNvSpPr>
            <a:spLocks noGrp="1"/>
          </p:cNvSpPr>
          <p:nvPr>
            <p:ph sz="quarter" idx="10"/>
          </p:nvPr>
        </p:nvSpPr>
        <p:spPr>
          <a:xfrm>
            <a:off x="838200" y="1379913"/>
            <a:ext cx="10515600" cy="4255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025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066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21537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a:prstGeom prst="rect">
            <a:avLst/>
          </a:prstGeom>
        </p:spPr>
        <p:txBody>
          <a:bodyPr/>
          <a:lstStyle/>
          <a:p>
            <a:r>
              <a:rPr lang="en-US"/>
              <a:t>Click to edit Master title style</a:t>
            </a:r>
            <a:endParaRPr lang="en-GB"/>
          </a:p>
        </p:txBody>
      </p:sp>
      <p:sp>
        <p:nvSpPr>
          <p:cNvPr id="4" name="Content Placeholder 3"/>
          <p:cNvSpPr>
            <a:spLocks noGrp="1"/>
          </p:cNvSpPr>
          <p:nvPr>
            <p:ph sz="quarter" idx="10"/>
          </p:nvPr>
        </p:nvSpPr>
        <p:spPr>
          <a:xfrm>
            <a:off x="838200" y="1379913"/>
            <a:ext cx="10515600" cy="4255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7303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a:prstGeom prst="rect">
            <a:avLst/>
          </a:prstGeom>
        </p:spPr>
        <p:txBody>
          <a:bodyPr/>
          <a:lstStyle/>
          <a:p>
            <a:r>
              <a:rPr lang="en-US"/>
              <a:t>Click to edit Master title style</a:t>
            </a:r>
            <a:endParaRPr lang="en-GB"/>
          </a:p>
        </p:txBody>
      </p:sp>
      <p:sp>
        <p:nvSpPr>
          <p:cNvPr id="4" name="Content Placeholder 3"/>
          <p:cNvSpPr>
            <a:spLocks noGrp="1"/>
          </p:cNvSpPr>
          <p:nvPr>
            <p:ph sz="quarter" idx="10"/>
          </p:nvPr>
        </p:nvSpPr>
        <p:spPr>
          <a:xfrm>
            <a:off x="838200" y="1379913"/>
            <a:ext cx="10515600" cy="4255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7277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94427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05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362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24094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97467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07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4706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94821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243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0009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33826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46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8637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sv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1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5.svg"/><Relationship Id="rId5" Type="http://schemas.openxmlformats.org/officeDocument/2006/relationships/image" Target="../media/image1.pn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5.svg"/><Relationship Id="rId5" Type="http://schemas.openxmlformats.org/officeDocument/2006/relationships/image" Target="../media/image1.png"/><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6.svg"/><Relationship Id="rId5" Type="http://schemas.openxmlformats.org/officeDocument/2006/relationships/image" Target="../media/image1.png"/><Relationship Id="rId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 id="2147483726" r:id="rId5"/>
    <p:sldLayoutId id="2147483750" r:id="rId6"/>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5944147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87165"/>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376659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0205684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74841990"/>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6"/>
                </a:solidFill>
              </a:endParaRPr>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9.JP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9.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4.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65.xml"/><Relationship Id="rId5" Type="http://schemas.openxmlformats.org/officeDocument/2006/relationships/image" Target="../media/image42.JPG"/><Relationship Id="rId4" Type="http://schemas.openxmlformats.org/officeDocument/2006/relationships/hyperlink" Target="https://www.publicdomainpictures.net/en/view-image.php?image=246665&amp;picture=pool-water-backgroun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7" name="Grafik 6" descr="Ein Bild, das Text, Wasser, Screenshot, Schrift enthält.&#10;&#10;Automatisch generierte Beschreibung">
            <a:extLst>
              <a:ext uri="{FF2B5EF4-FFF2-40B4-BE49-F238E27FC236}">
                <a16:creationId xmlns:a16="http://schemas.microsoft.com/office/drawing/2014/main" id="{B2E96027-F84A-D710-F125-96E0A78C7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74"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Zahl enthält.&#10;&#10;Automatisch generierte Beschreibung">
            <a:extLst>
              <a:ext uri="{FF2B5EF4-FFF2-40B4-BE49-F238E27FC236}">
                <a16:creationId xmlns:a16="http://schemas.microsoft.com/office/drawing/2014/main" id="{C01ED86B-ECAA-D3F8-6FC4-C6D728D0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22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Geschirr, Essen enthält.&#10;&#10;Automatisch generierte Beschreibung">
            <a:extLst>
              <a:ext uri="{FF2B5EF4-FFF2-40B4-BE49-F238E27FC236}">
                <a16:creationId xmlns:a16="http://schemas.microsoft.com/office/drawing/2014/main" id="{531972F0-629C-1CA1-5AA0-FEA0419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18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t="-6000" b="-6000"/>
          </a:stretch>
        </a:blipFill>
        <a:effectLst/>
      </p:bgPr>
    </p:bg>
    <p:spTree>
      <p:nvGrpSpPr>
        <p:cNvPr id="1" name=""/>
        <p:cNvGrpSpPr/>
        <p:nvPr/>
      </p:nvGrpSpPr>
      <p:grpSpPr>
        <a:xfrm>
          <a:off x="0" y="0"/>
          <a:ext cx="0" cy="0"/>
          <a:chOff x="0" y="0"/>
          <a:chExt cx="0" cy="0"/>
        </a:xfrm>
      </p:grpSpPr>
      <p:pic>
        <p:nvPicPr>
          <p:cNvPr id="11" name="Grafik 10" descr="Ein Bild, das Text, Screenshot, Person enthält.&#10;&#10;Automatisch generierte Beschreibung">
            <a:extLst>
              <a:ext uri="{FF2B5EF4-FFF2-40B4-BE49-F238E27FC236}">
                <a16:creationId xmlns:a16="http://schemas.microsoft.com/office/drawing/2014/main" id="{32396B7F-D213-F807-14F9-91D3BD0EB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960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Screenshot enthält.&#10;&#10;Automatisch generierte Beschreibung">
            <a:extLst>
              <a:ext uri="{FF2B5EF4-FFF2-40B4-BE49-F238E27FC236}">
                <a16:creationId xmlns:a16="http://schemas.microsoft.com/office/drawing/2014/main" id="{094168FE-BE5F-735D-7680-9F77D2204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250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Screenshot, Schrift, Diagramm enthält.&#10;&#10;Automatisch generierte Beschreibung">
            <a:extLst>
              <a:ext uri="{FF2B5EF4-FFF2-40B4-BE49-F238E27FC236}">
                <a16:creationId xmlns:a16="http://schemas.microsoft.com/office/drawing/2014/main" id="{C0AE5AB9-1DFE-B10F-A872-96FB7A6E2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1662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chrift, Design enthält.&#10;&#10;Automatisch generierte Beschreibung">
            <a:extLst>
              <a:ext uri="{FF2B5EF4-FFF2-40B4-BE49-F238E27FC236}">
                <a16:creationId xmlns:a16="http://schemas.microsoft.com/office/drawing/2014/main" id="{908EFC20-FC9D-A86F-8E27-DB4915053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0821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Text, Screenshot enthält.&#10;&#10;Automatisch generierte Beschreibung">
            <a:extLst>
              <a:ext uri="{FF2B5EF4-FFF2-40B4-BE49-F238E27FC236}">
                <a16:creationId xmlns:a16="http://schemas.microsoft.com/office/drawing/2014/main" id="{0068A824-4974-C7C7-E56A-D0ABC93F3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7040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0" name="Grafik 9" descr="Ein Bild, das Text, Screenshot, Strand enthält.&#10;&#10;Automatisch generierte Beschreibung">
            <a:extLst>
              <a:ext uri="{FF2B5EF4-FFF2-40B4-BE49-F238E27FC236}">
                <a16:creationId xmlns:a16="http://schemas.microsoft.com/office/drawing/2014/main" id="{77B78E6C-F719-8723-0F7E-14033B7C3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589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enthält.&#10;&#10;Automatisch generierte Beschreibung">
            <a:extLst>
              <a:ext uri="{FF2B5EF4-FFF2-40B4-BE49-F238E27FC236}">
                <a16:creationId xmlns:a16="http://schemas.microsoft.com/office/drawing/2014/main" id="{C139557A-4D01-8C87-777F-E178A61D1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756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1" name="Grafik 10" descr="Ein Bild, das Text, Screenshot, Mutterschaft, Bauch enthält.&#10;&#10;Automatisch generierte Beschreibung">
            <a:extLst>
              <a:ext uri="{FF2B5EF4-FFF2-40B4-BE49-F238E27FC236}">
                <a16:creationId xmlns:a16="http://schemas.microsoft.com/office/drawing/2014/main" id="{BFD783CB-D1C5-E321-9E0E-55B345247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114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Inhaltsplatzhalter 10">
            <a:extLst>
              <a:ext uri="{FF2B5EF4-FFF2-40B4-BE49-F238E27FC236}">
                <a16:creationId xmlns:a16="http://schemas.microsoft.com/office/drawing/2014/main" id="{98EB70FA-719B-E1A9-1176-C21D1143F2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5388" y="2073275"/>
            <a:ext cx="7521223" cy="4230688"/>
          </a:xfrm>
        </p:spPr>
      </p:pic>
      <p:sp>
        <p:nvSpPr>
          <p:cNvPr id="7" name="Titel 6">
            <a:extLst>
              <a:ext uri="{FF2B5EF4-FFF2-40B4-BE49-F238E27FC236}">
                <a16:creationId xmlns:a16="http://schemas.microsoft.com/office/drawing/2014/main" id="{9AF702F9-B342-63BE-77C6-AC1B76D86534}"/>
              </a:ext>
            </a:extLst>
          </p:cNvPr>
          <p:cNvSpPr>
            <a:spLocks noGrp="1"/>
          </p:cNvSpPr>
          <p:nvPr>
            <p:ph type="title"/>
          </p:nvPr>
        </p:nvSpPr>
        <p:spPr/>
        <p:txBody>
          <a:bodyPr/>
          <a:lstStyle/>
          <a:p>
            <a:endParaRPr lang="de-DE" dirty="0"/>
          </a:p>
        </p:txBody>
      </p:sp>
      <p:pic>
        <p:nvPicPr>
          <p:cNvPr id="13" name="Grafik 12" descr="Ein Bild, das Text, Screenshot, Schrift enthält.&#10;&#10;Automatisch generierte Beschreibung">
            <a:extLst>
              <a:ext uri="{FF2B5EF4-FFF2-40B4-BE49-F238E27FC236}">
                <a16:creationId xmlns:a16="http://schemas.microsoft.com/office/drawing/2014/main" id="{39D6D44C-C906-59F8-DD0C-18E4BFA71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964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fik 6" descr="Ein Bild, das Text, Kleidung, Tanz, Screenshot enthält.&#10;&#10;Automatisch generierte Beschreibung">
            <a:extLst>
              <a:ext uri="{FF2B5EF4-FFF2-40B4-BE49-F238E27FC236}">
                <a16:creationId xmlns:a16="http://schemas.microsoft.com/office/drawing/2014/main" id="{021DC3E7-7E0D-2C90-914F-D69AC2944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010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Schrift enthält.&#10;&#10;Automatisch generierte Beschreibung">
            <a:extLst>
              <a:ext uri="{FF2B5EF4-FFF2-40B4-BE49-F238E27FC236}">
                <a16:creationId xmlns:a16="http://schemas.microsoft.com/office/drawing/2014/main" id="{75C2567F-E0C4-DAF3-8090-F86BA3C9E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808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Dokument enthält.&#10;&#10;Automatisch generierte Beschreibung">
            <a:extLst>
              <a:ext uri="{FF2B5EF4-FFF2-40B4-BE49-F238E27FC236}">
                <a16:creationId xmlns:a16="http://schemas.microsoft.com/office/drawing/2014/main" id="{66098B18-35C1-F1AB-1A3F-54BE061EA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965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Zahl enthält.&#10;&#10;Automatisch generierte Beschreibung">
            <a:extLst>
              <a:ext uri="{FF2B5EF4-FFF2-40B4-BE49-F238E27FC236}">
                <a16:creationId xmlns:a16="http://schemas.microsoft.com/office/drawing/2014/main" id="{A96C1802-4077-0069-BC54-C2B4B0B87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11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medizinische Ausrüstung, Zahnbürste, Plastik enthält.&#10;&#10;Automatisch generierte Beschreibung">
            <a:extLst>
              <a:ext uri="{FF2B5EF4-FFF2-40B4-BE49-F238E27FC236}">
                <a16:creationId xmlns:a16="http://schemas.microsoft.com/office/drawing/2014/main" id="{959026D0-9CBF-B376-2788-4884065E5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2417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Screenshot, Schrift, Design enthält.&#10;&#10;Automatisch generierte Beschreibung">
            <a:extLst>
              <a:ext uri="{FF2B5EF4-FFF2-40B4-BE49-F238E27FC236}">
                <a16:creationId xmlns:a16="http://schemas.microsoft.com/office/drawing/2014/main" id="{3BF51FA8-5119-9084-49C1-2A2307833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07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Schrift enthält.&#10;&#10;Automatisch generierte Beschreibung">
            <a:extLst>
              <a:ext uri="{FF2B5EF4-FFF2-40B4-BE49-F238E27FC236}">
                <a16:creationId xmlns:a16="http://schemas.microsoft.com/office/drawing/2014/main" id="{FDAFB0D5-FADF-4958-57F1-62BC602BE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221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5000" b="-45000"/>
          </a:stretch>
        </a:blipFill>
        <a:effectLst/>
      </p:bgPr>
    </p:bg>
    <p:spTree>
      <p:nvGrpSpPr>
        <p:cNvPr id="1" name=""/>
        <p:cNvGrpSpPr/>
        <p:nvPr/>
      </p:nvGrpSpPr>
      <p:grpSpPr>
        <a:xfrm>
          <a:off x="0" y="0"/>
          <a:ext cx="0" cy="0"/>
          <a:chOff x="0" y="0"/>
          <a:chExt cx="0" cy="0"/>
        </a:xfrm>
      </p:grpSpPr>
      <p:pic>
        <p:nvPicPr>
          <p:cNvPr id="9" name="Grafik 8" descr="Ein Bild, das Text, Screenshot, medizinische Ausrüstung, Vergleich enthält.&#10;&#10;Automatisch generierte Beschreibung">
            <a:extLst>
              <a:ext uri="{FF2B5EF4-FFF2-40B4-BE49-F238E27FC236}">
                <a16:creationId xmlns:a16="http://schemas.microsoft.com/office/drawing/2014/main" id="{BF45C579-F5D3-70F5-F469-D802127A5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878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A picture containing water, blue, ocean&#10;&#10;Description automatically generated">
            <a:extLst>
              <a:ext uri="{FF2B5EF4-FFF2-40B4-BE49-F238E27FC236}">
                <a16:creationId xmlns:a16="http://schemas.microsoft.com/office/drawing/2014/main" id="{43DFF4BB-F65B-C5F1-310D-F9CAF171A8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6" y="0"/>
            <a:ext cx="12192000" cy="6858000"/>
          </a:xfrm>
          <a:prstGeom prst="rect">
            <a:avLst/>
          </a:prstGeom>
        </p:spPr>
      </p:pic>
      <p:sp>
        <p:nvSpPr>
          <p:cNvPr id="11" name="Freeform 5">
            <a:extLst>
              <a:ext uri="{FF2B5EF4-FFF2-40B4-BE49-F238E27FC236}">
                <a16:creationId xmlns:a16="http://schemas.microsoft.com/office/drawing/2014/main" id="{83C6A3FA-C632-44DD-82F8-83F8E0A99B97}"/>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15">
            <a:extLst>
              <a:ext uri="{FF2B5EF4-FFF2-40B4-BE49-F238E27FC236}">
                <a16:creationId xmlns:a16="http://schemas.microsoft.com/office/drawing/2014/main" id="{140920B4-1FED-4663-903D-9306F16D2E75}"/>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rafik 3" descr="Ein Bild, das Text, Screenshot, Schrift, Zahl enthält.&#10;&#10;Automatisch generierte Beschreibung">
            <a:extLst>
              <a:ext uri="{FF2B5EF4-FFF2-40B4-BE49-F238E27FC236}">
                <a16:creationId xmlns:a16="http://schemas.microsoft.com/office/drawing/2014/main" id="{4BA84F51-D831-89F1-3507-E6287A884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622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34268"/>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94AD8C86-734D-4CC3-8AFE-EFA75A733E27}"/>
              </a:ext>
            </a:extLst>
          </p:cNvPr>
          <p:cNvSpPr>
            <a:spLocks/>
          </p:cNvSpPr>
          <p:nvPr/>
        </p:nvSpPr>
        <p:spPr bwMode="auto">
          <a:xfrm>
            <a:off x="214801" y="202183"/>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82C01B69-8248-AEA5-771A-680A9A9801AC}"/>
              </a:ext>
            </a:extLst>
          </p:cNvPr>
          <p:cNvSpPr>
            <a:spLocks noGrp="1"/>
          </p:cNvSpPr>
          <p:nvPr>
            <p:ph type="title"/>
          </p:nvPr>
        </p:nvSpPr>
        <p:spPr/>
        <p:txBody>
          <a:bodyPr/>
          <a:lstStyle/>
          <a:p>
            <a:endParaRPr lang="de-DE"/>
          </a:p>
        </p:txBody>
      </p:sp>
      <p:pic>
        <p:nvPicPr>
          <p:cNvPr id="6" name="Grafik 5" descr="Ein Bild, das Text, Himmel, Wolke, Natur enthält.&#10;&#10;Automatisch generierte Beschreibung">
            <a:extLst>
              <a:ext uri="{FF2B5EF4-FFF2-40B4-BE49-F238E27FC236}">
                <a16:creationId xmlns:a16="http://schemas.microsoft.com/office/drawing/2014/main" id="{783CD055-B54B-438A-21D3-3C918129E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40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076B502-8A0F-F175-A361-AB73DB562953}"/>
              </a:ext>
            </a:extLst>
          </p:cNvPr>
          <p:cNvSpPr>
            <a:spLocks noGrp="1"/>
          </p:cNvSpPr>
          <p:nvPr>
            <p:ph type="title"/>
          </p:nvPr>
        </p:nvSpPr>
        <p:spPr/>
        <p:txBody>
          <a:bodyPr/>
          <a:lstStyle/>
          <a:p>
            <a:endParaRPr lang="de-DE"/>
          </a:p>
        </p:txBody>
      </p:sp>
      <p:pic>
        <p:nvPicPr>
          <p:cNvPr id="13" name="Grafik 12" descr="Ein Bild, das Text, Screenshot, Schrift enthält.&#10;&#10;Automatisch generierte Beschreibung">
            <a:extLst>
              <a:ext uri="{FF2B5EF4-FFF2-40B4-BE49-F238E27FC236}">
                <a16:creationId xmlns:a16="http://schemas.microsoft.com/office/drawing/2014/main" id="{AF1E79F7-B791-2F23-2904-C56C6FA39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6012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Schrift enthält.&#10;&#10;Automatisch generierte Beschreibung">
            <a:extLst>
              <a:ext uri="{FF2B5EF4-FFF2-40B4-BE49-F238E27FC236}">
                <a16:creationId xmlns:a16="http://schemas.microsoft.com/office/drawing/2014/main" id="{A495472E-2795-E7C5-8E47-D4963CF02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4666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Schrift enthält.&#10;&#10;Automatisch generierte Beschreibung">
            <a:extLst>
              <a:ext uri="{FF2B5EF4-FFF2-40B4-BE49-F238E27FC236}">
                <a16:creationId xmlns:a16="http://schemas.microsoft.com/office/drawing/2014/main" id="{4334B338-1B9E-6F4C-8C6E-CC97A2B6F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204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A0FF9E38-A335-42DB-BEA7-3CA95A0DF3A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15">
            <a:extLst>
              <a:ext uri="{FF2B5EF4-FFF2-40B4-BE49-F238E27FC236}">
                <a16:creationId xmlns:a16="http://schemas.microsoft.com/office/drawing/2014/main" id="{E9206400-192F-40A4-9748-ACF1AAADDA5E}"/>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5623FC88-2F55-159F-132E-AEDFAB4BAD59}"/>
              </a:ext>
            </a:extLst>
          </p:cNvPr>
          <p:cNvSpPr>
            <a:spLocks noGrp="1"/>
          </p:cNvSpPr>
          <p:nvPr>
            <p:ph type="title"/>
          </p:nvPr>
        </p:nvSpPr>
        <p:spPr/>
        <p:txBody>
          <a:bodyPr/>
          <a:lstStyle/>
          <a:p>
            <a:endParaRPr lang="de-DE"/>
          </a:p>
        </p:txBody>
      </p:sp>
      <p:pic>
        <p:nvPicPr>
          <p:cNvPr id="6" name="Grafik 5" descr="Ein Bild, das Text, Screenshot, Schrift, Zahl enthält.&#10;&#10;Automatisch generierte Beschreibung">
            <a:extLst>
              <a:ext uri="{FF2B5EF4-FFF2-40B4-BE49-F238E27FC236}">
                <a16:creationId xmlns:a16="http://schemas.microsoft.com/office/drawing/2014/main" id="{5F9DCB8A-7754-1A6C-9712-5DA7A97E0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509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descr="Ein Bild, das Text, Screenshot, Schrift, Webseite enthält.&#10;&#10;Automatisch generierte Beschreibung">
            <a:extLst>
              <a:ext uri="{FF2B5EF4-FFF2-40B4-BE49-F238E27FC236}">
                <a16:creationId xmlns:a16="http://schemas.microsoft.com/office/drawing/2014/main" id="{92CA6B97-2D6E-DC45-B747-F70547AB5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826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Schrift, Design enthält.&#10;&#10;Automatisch generierte Beschreibung">
            <a:extLst>
              <a:ext uri="{FF2B5EF4-FFF2-40B4-BE49-F238E27FC236}">
                <a16:creationId xmlns:a16="http://schemas.microsoft.com/office/drawing/2014/main" id="{ABD54CA0-615F-ABF2-D448-7BE7BF15D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58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reenshot enthält.&#10;&#10;Automatisch generierte Beschreibung">
            <a:extLst>
              <a:ext uri="{FF2B5EF4-FFF2-40B4-BE49-F238E27FC236}">
                <a16:creationId xmlns:a16="http://schemas.microsoft.com/office/drawing/2014/main" id="{2EA72A02-49ED-71CA-117D-EAF0A9490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2999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353B25E-5326-D072-EEAE-D6951522934E}"/>
              </a:ext>
            </a:extLst>
          </p:cNvPr>
          <p:cNvSpPr>
            <a:spLocks noGrp="1"/>
          </p:cNvSpPr>
          <p:nvPr>
            <p:ph type="title"/>
          </p:nvPr>
        </p:nvSpPr>
        <p:spPr/>
        <p:txBody>
          <a:bodyPr/>
          <a:lstStyle/>
          <a:p>
            <a:endParaRPr lang="de-DE"/>
          </a:p>
        </p:txBody>
      </p:sp>
      <p:pic>
        <p:nvPicPr>
          <p:cNvPr id="9" name="Grafik 8" descr="Ein Bild, das Text, Screenshot, Schrift enthält.&#10;&#10;Automatisch generierte Beschreibung">
            <a:extLst>
              <a:ext uri="{FF2B5EF4-FFF2-40B4-BE49-F238E27FC236}">
                <a16:creationId xmlns:a16="http://schemas.microsoft.com/office/drawing/2014/main" id="{616A14C0-35CA-ECF5-2067-A3158D176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429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Screenshot, Brief enthält.&#10;&#10;Automatisch generierte Beschreibung">
            <a:extLst>
              <a:ext uri="{FF2B5EF4-FFF2-40B4-BE49-F238E27FC236}">
                <a16:creationId xmlns:a16="http://schemas.microsoft.com/office/drawing/2014/main" id="{C0D1F561-7AB6-DFDA-F69C-0026BF74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1935467"/>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576FEB1-1D7C-44EE-A162-2DB9B1885918}"/>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25E7CA9-9D10-494A-959B-19E3302E5DCA}"/>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AAE84FF-9F87-4480-88F7-76A99D195D1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6713BF2A-B2C5-4855-B5A8-D79555A2183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4945892E-6BDF-40D1-88D8-02F8E258BB45}"/>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52CCE8EB-8E9D-45D3-A41A-D544FA6FC3AE}"/>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733DFAE7-4FDF-49CE-B64D-44E648F8A3AA}"/>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A4355ACD-722A-49C1-952E-5ED8DBB49AE9}"/>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724AE6A-FF90-468C-8775-F8FA8E253694}"/>
    </a:ext>
  </a:extLst>
</a:theme>
</file>

<file path=ppt/theme/theme19.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AB43F8A-EE50-4400-B395-C658D06DA21E}"/>
    </a:ext>
  </a:extLst>
</a:theme>
</file>

<file path=ppt/theme/theme20.xml><?xml version="1.0" encoding="utf-8"?>
<a:theme xmlns:a="http://schemas.openxmlformats.org/drawingml/2006/main" name="1_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576FEB1-1D7C-44EE-A162-2DB9B1885918}"/>
    </a:ext>
  </a:extLst>
</a:theme>
</file>

<file path=ppt/theme/theme21.xml><?xml version="1.0" encoding="utf-8"?>
<a:theme xmlns:a="http://schemas.openxmlformats.org/drawingml/2006/main" name="1_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AB43F8A-EE50-4400-B395-C658D06DA21E}"/>
    </a:ext>
  </a:extLst>
</a:theme>
</file>

<file path=ppt/theme/theme22.xml><?xml version="1.0" encoding="utf-8"?>
<a:theme xmlns:a="http://schemas.openxmlformats.org/drawingml/2006/main" name="1_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F2046B7-AF35-4AF0-BBAA-42120CC66AA8}"/>
    </a:ext>
  </a:extLst>
</a:theme>
</file>

<file path=ppt/theme/theme23.xml><?xml version="1.0" encoding="utf-8"?>
<a:theme xmlns:a="http://schemas.openxmlformats.org/drawingml/2006/main" name="1_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733DFAE7-4FDF-49CE-B64D-44E648F8A3AA}"/>
    </a:ext>
  </a:extLst>
</a:theme>
</file>

<file path=ppt/theme/theme2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FAB6AC2F-FCB8-4E54-A875-E61C43E18A0A}"/>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C00FBEE4-2386-404C-BA14-DAB26BB1BDD4}"/>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3747A18-44D3-4A0F-8190-2692F998FE2D}"/>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2F47F52-3D91-402D-A810-00851D0E89BE}"/>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F2046B7-AF35-4AF0-BBAA-42120CC66AA8}"/>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6F23294B-9FA1-450E-AC23-FFBEB8A8051D}"/>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C71DA4B3-91B3-45A5-8699-7B39FD323C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315FA2B0FE99641B66C9192E29F90E0" ma:contentTypeVersion="17" ma:contentTypeDescription="Ein neues Dokument erstellen." ma:contentTypeScope="" ma:versionID="2f48e0684508a70e698cd149fa2d0279">
  <xsd:schema xmlns:xsd="http://www.w3.org/2001/XMLSchema" xmlns:xs="http://www.w3.org/2001/XMLSchema" xmlns:p="http://schemas.microsoft.com/office/2006/metadata/properties" xmlns:ns2="3a36672f-0939-4894-84ff-fa25959dd636" xmlns:ns3="05e495b5-828d-4920-8595-63b11988dbb6" xmlns:ns4="35da44a1-c60c-404f-bb4c-f4b8ad1f26c3" targetNamespace="http://schemas.microsoft.com/office/2006/metadata/properties" ma:root="true" ma:fieldsID="8b4c209c4ce4d1a10452c0bb85fa66e7" ns2:_="" ns3:_="" ns4:_="">
    <xsd:import namespace="3a36672f-0939-4894-84ff-fa25959dd636"/>
    <xsd:import namespace="05e495b5-828d-4920-8595-63b11988dbb6"/>
    <xsd:import namespace="35da44a1-c60c-404f-bb4c-f4b8ad1f26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6672f-0939-4894-84ff-fa25959dd63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e495b5-828d-4920-8595-63b11988db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36337ba-0d72-4a62-94e5-d37ddb155932}" ma:internalName="TaxCatchAll" ma:showField="CatchAllData" ma:web="3a36672f-0939-4894-84ff-fa25959dd6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05e495b5-828d-4920-8595-63b11988db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829240-DC5A-4850-82B8-6BD0E6ED59E3}"/>
</file>

<file path=customXml/itemProps2.xml><?xml version="1.0" encoding="utf-8"?>
<ds:datastoreItem xmlns:ds="http://schemas.openxmlformats.org/officeDocument/2006/customXml" ds:itemID="{1EB998B6-4F0A-4E1D-8C8C-AB5A6A6570B4}">
  <ds:schemaRefs>
    <ds:schemaRef ds:uri="http://schemas.microsoft.com/sharepoint/v3/contenttype/forms"/>
  </ds:schemaRefs>
</ds:datastoreItem>
</file>

<file path=customXml/itemProps3.xml><?xml version="1.0" encoding="utf-8"?>
<ds:datastoreItem xmlns:ds="http://schemas.openxmlformats.org/officeDocument/2006/customXml" ds:itemID="{13BECBF8-F579-4FBA-9084-DD1802BD6160}">
  <ds:schemaRefs>
    <ds:schemaRef ds:uri="http://schemas.microsoft.com/office/2006/metadata/properties"/>
    <ds:schemaRef ds:uri="http://schemas.microsoft.com/office/infopath/2007/PartnerControls"/>
    <ds:schemaRef ds:uri="35da44a1-c60c-404f-bb4c-f4b8ad1f26c3"/>
    <ds:schemaRef ds:uri="05e495b5-828d-4920-8595-63b11988dbb6"/>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0</TotalTime>
  <Words>2626</Words>
  <Application>Microsoft Office PowerPoint</Application>
  <PresentationFormat>Breitbild</PresentationFormat>
  <Paragraphs>180</Paragraphs>
  <Slides>31</Slides>
  <Notes>31</Notes>
  <HiddenSlides>0</HiddenSlides>
  <MMClips>0</MMClips>
  <ScaleCrop>false</ScaleCrop>
  <HeadingPairs>
    <vt:vector size="6" baseType="variant">
      <vt:variant>
        <vt:lpstr>Verwendete Schriftarten</vt:lpstr>
      </vt:variant>
      <vt:variant>
        <vt:i4>9</vt:i4>
      </vt:variant>
      <vt:variant>
        <vt:lpstr>Design</vt:lpstr>
      </vt:variant>
      <vt:variant>
        <vt:i4>23</vt:i4>
      </vt:variant>
      <vt:variant>
        <vt:lpstr>Folientitel</vt:lpstr>
      </vt:variant>
      <vt:variant>
        <vt:i4>31</vt:i4>
      </vt:variant>
    </vt:vector>
  </HeadingPairs>
  <TitlesOfParts>
    <vt:vector size="63" baseType="lpstr">
      <vt:lpstr>Arial</vt:lpstr>
      <vt:lpstr>Calibri</vt:lpstr>
      <vt:lpstr>Calibri Light</vt:lpstr>
      <vt:lpstr>Comic Sans MS</vt:lpstr>
      <vt:lpstr>Inter</vt:lpstr>
      <vt:lpstr>Lato-Regular</vt:lpstr>
      <vt:lpstr>PT Sans</vt:lpstr>
      <vt:lpstr>Segoe UI</vt:lpstr>
      <vt:lpstr>Times New Roman</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1_Corporate</vt:lpstr>
      <vt:lpstr>1_Corporate - neg</vt:lpstr>
      <vt:lpstr>1_LoFric</vt:lpstr>
      <vt:lpstr>1_Navina</vt:lpstr>
      <vt:lpstr>1_Navina - neg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2023-05-08T07:45:22Z</dcterms:created>
  <dcterms:modified xsi:type="dcterms:W3CDTF">2023-09-05T09:06:59Z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0x0101009315FA2B0FE99641B66C9192E29F90E0</vt:lpwstr>
  </property>
  <property fmtid="{D5CDD505-2E9C-101B-9397-08002B2CF9AE}" pid="3" name="MediaServiceImageTags">
    <vt:lpwstr/>
  </property>
</Properties>
</file>